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57"/>
  </p:notesMasterIdLst>
  <p:handoutMasterIdLst>
    <p:handoutMasterId r:id="rId58"/>
  </p:handoutMasterIdLst>
  <p:sldIdLst>
    <p:sldId id="304" r:id="rId2"/>
    <p:sldId id="412" r:id="rId3"/>
    <p:sldId id="280" r:id="rId4"/>
    <p:sldId id="413" r:id="rId5"/>
    <p:sldId id="307" r:id="rId6"/>
    <p:sldId id="439" r:id="rId7"/>
    <p:sldId id="441" r:id="rId8"/>
    <p:sldId id="438" r:id="rId9"/>
    <p:sldId id="444" r:id="rId10"/>
    <p:sldId id="446" r:id="rId11"/>
    <p:sldId id="402" r:id="rId12"/>
    <p:sldId id="370" r:id="rId13"/>
    <p:sldId id="440" r:id="rId14"/>
    <p:sldId id="381" r:id="rId15"/>
    <p:sldId id="367" r:id="rId16"/>
    <p:sldId id="410" r:id="rId17"/>
    <p:sldId id="409" r:id="rId18"/>
    <p:sldId id="391" r:id="rId19"/>
    <p:sldId id="388" r:id="rId20"/>
    <p:sldId id="434" r:id="rId21"/>
    <p:sldId id="429" r:id="rId22"/>
    <p:sldId id="431" r:id="rId23"/>
    <p:sldId id="432" r:id="rId24"/>
    <p:sldId id="433" r:id="rId25"/>
    <p:sldId id="389" r:id="rId26"/>
    <p:sldId id="426" r:id="rId27"/>
    <p:sldId id="418" r:id="rId28"/>
    <p:sldId id="419" r:id="rId29"/>
    <p:sldId id="420" r:id="rId30"/>
    <p:sldId id="421" r:id="rId31"/>
    <p:sldId id="422" r:id="rId32"/>
    <p:sldId id="423" r:id="rId33"/>
    <p:sldId id="424" r:id="rId34"/>
    <p:sldId id="425" r:id="rId35"/>
    <p:sldId id="414" r:id="rId36"/>
    <p:sldId id="378" r:id="rId37"/>
    <p:sldId id="379" r:id="rId38"/>
    <p:sldId id="392" r:id="rId39"/>
    <p:sldId id="337" r:id="rId40"/>
    <p:sldId id="404" r:id="rId41"/>
    <p:sldId id="427" r:id="rId42"/>
    <p:sldId id="428" r:id="rId43"/>
    <p:sldId id="365" r:id="rId44"/>
    <p:sldId id="411" r:id="rId45"/>
    <p:sldId id="436" r:id="rId46"/>
    <p:sldId id="435" r:id="rId47"/>
    <p:sldId id="393" r:id="rId48"/>
    <p:sldId id="395" r:id="rId49"/>
    <p:sldId id="408" r:id="rId50"/>
    <p:sldId id="373" r:id="rId51"/>
    <p:sldId id="397" r:id="rId52"/>
    <p:sldId id="375" r:id="rId53"/>
    <p:sldId id="398" r:id="rId54"/>
    <p:sldId id="437" r:id="rId55"/>
    <p:sldId id="376" r:id="rId56"/>
  </p:sldIdLst>
  <p:sldSz cx="9144000" cy="6858000" type="screen4x3"/>
  <p:notesSz cx="6858000" cy="9144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MS PGothic" charset="-128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MS PGothic" charset="-128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MS PGothic" charset="-128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MS PGothic" charset="-128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MS PGothic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charset="0"/>
        <a:ea typeface="MS PGothic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charset="0"/>
        <a:ea typeface="MS PGothic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charset="0"/>
        <a:ea typeface="MS PGothic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charset="0"/>
        <a:ea typeface="MS PGothic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9EDF7"/>
    <a:srgbClr val="2F2F2F"/>
    <a:srgbClr val="6D5841"/>
    <a:srgbClr val="FF8200"/>
    <a:srgbClr val="00EC66"/>
    <a:srgbClr val="FF40FF"/>
    <a:srgbClr val="FFFED6"/>
    <a:srgbClr val="FFFD78"/>
    <a:srgbClr val="00D6FF"/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784"/>
    <p:restoredTop sz="88491"/>
  </p:normalViewPr>
  <p:slideViewPr>
    <p:cSldViewPr snapToGrid="0" snapToObjects="1">
      <p:cViewPr varScale="1">
        <p:scale>
          <a:sx n="79" d="100"/>
          <a:sy n="79" d="100"/>
        </p:scale>
        <p:origin x="2408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162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6C75D4-10C8-4C4C-B2BA-86954D194415}" type="datetimeFigureOut">
              <a:rPr lang="en-US" smtClean="0"/>
              <a:t>10/26/21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B8ECD0-AF54-8941-A7A9-30C4EBF535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6862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  <a:ea typeface="MS PGothic" panose="020B0600070205080204" pitchFamily="34" charset="-128"/>
              </a:defRPr>
            </a:lvl1pPr>
          </a:lstStyle>
          <a:p>
            <a:pPr>
              <a:defRPr/>
            </a:pPr>
            <a:fld id="{C6B71CCE-403D-6E4E-B157-50995A68A40E}" type="datetimeFigureOut">
              <a:rPr lang="en-US" altLang="en-US"/>
              <a:pPr>
                <a:defRPr/>
              </a:pPr>
              <a:t>10/26/21</a:t>
            </a:fld>
            <a:endParaRPr lang="en-US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  <a:ea typeface="MS PGothic" panose="020B0600070205080204" pitchFamily="34" charset="-128"/>
              </a:defRPr>
            </a:lvl1pPr>
          </a:lstStyle>
          <a:p>
            <a:pPr>
              <a:defRPr/>
            </a:pPr>
            <a:fld id="{3A8462AF-B21F-A84F-8F78-7B70AD61E02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9671756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ＭＳ Ｐゴシック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8462AF-B21F-A84F-8F78-7B70AD61E025}" type="slidenum">
              <a:rPr lang="en-US" altLang="en-US" smtClean="0"/>
              <a:pPr>
                <a:defRPr/>
              </a:pPr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317087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765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>
              <a:ea typeface="MS PGothic" charset="-128"/>
            </a:endParaRPr>
          </a:p>
        </p:txBody>
      </p:sp>
      <p:sp>
        <p:nvSpPr>
          <p:cNvPr id="2765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9pPr>
          </a:lstStyle>
          <a:p>
            <a:fld id="{5DBCFD07-7C8E-FE40-A35A-21FC3884712C}" type="slidenum">
              <a:rPr lang="en-US" altLang="en-US"/>
              <a:pPr/>
              <a:t>43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411505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**PICK UP 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A8462AF-B21F-A84F-8F78-7B70AD61E025}" type="slidenum">
              <a:rPr lang="en-US" altLang="en-US" smtClean="0"/>
              <a:pPr>
                <a:defRPr/>
              </a:pPr>
              <a:t>51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242827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 based on Michael Hilton’s CS361 lecture at CMU: http://www.cs.cmu.edu/~mhilton/classes/cs361/slides/11-DesignPatterns.pdf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A8462AF-B21F-A84F-8F78-7B70AD61E025}" type="slidenum">
              <a:rPr lang="en-US" altLang="en-US" smtClean="0"/>
              <a:pPr>
                <a:defRPr/>
              </a:pPr>
              <a:t>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838162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23 original patterns in the </a:t>
            </a:r>
            <a:r>
              <a:rPr lang="en-US" dirty="0" err="1"/>
              <a:t>GoF</a:t>
            </a:r>
            <a:r>
              <a:rPr lang="en-US" dirty="0"/>
              <a:t> book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A8462AF-B21F-A84F-8F78-7B70AD61E025}" type="slidenum">
              <a:rPr lang="en-US" altLang="en-US" smtClean="0"/>
              <a:pPr>
                <a:defRPr/>
              </a:pPr>
              <a:t>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788861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Vols Dining example is based off Scott Fleming’s Tiger Dining examples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A8462AF-B21F-A84F-8F78-7B70AD61E025}" type="slidenum">
              <a:rPr lang="en-US" altLang="en-US" smtClean="0"/>
              <a:pPr>
                <a:defRPr/>
              </a:pPr>
              <a:t>11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3358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orders are placed they show up in the system like this.</a:t>
            </a:r>
          </a:p>
          <a:p>
            <a:endParaRPr lang="en-US" dirty="0"/>
          </a:p>
          <a:p>
            <a:r>
              <a:rPr lang="en-US" dirty="0"/>
              <a:t>Problem: The chef (and others) would like to receive email notifications to let them know when a new order has been placed. That way, they won't have to be constantly monitoring this webpage.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8462AF-B21F-A84F-8F78-7B70AD61E025}" type="slidenum">
              <a:rPr lang="en-US" altLang="en-US" smtClean="0"/>
              <a:pPr>
                <a:defRPr/>
              </a:pPr>
              <a:t>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042629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system already has a subscription list of users who should receive email notifications (as shown in the picture).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8462AF-B21F-A84F-8F78-7B70AD61E025}" type="slidenum">
              <a:rPr lang="en-US" altLang="en-US" smtClean="0"/>
              <a:pPr>
                <a:defRPr/>
              </a:pPr>
              <a:t>17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995643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331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>
                <a:ea typeface="MS PGothic" charset="-128"/>
              </a:rPr>
              <a:t>Needs to add an observer for the food order activity</a:t>
            </a:r>
          </a:p>
          <a:p>
            <a:r>
              <a:rPr lang="en-US" altLang="en-US">
                <a:ea typeface="MS PGothic" charset="-128"/>
              </a:rPr>
              <a:t>Define one-to-many dependency</a:t>
            </a:r>
          </a:p>
          <a:p>
            <a:endParaRPr lang="en-US" altLang="en-US">
              <a:ea typeface="MS PGothic" charset="-128"/>
            </a:endParaRPr>
          </a:p>
        </p:txBody>
      </p:sp>
      <p:sp>
        <p:nvSpPr>
          <p:cNvPr id="1331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9pPr>
          </a:lstStyle>
          <a:p>
            <a:fld id="{37BFE0A6-9E50-F147-A41B-F6E3FEA9F9B6}" type="slidenum">
              <a:rPr lang="en-US" altLang="en-US"/>
              <a:pPr/>
              <a:t>19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995001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331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>
                <a:ea typeface="MS PGothic" charset="-128"/>
              </a:rPr>
              <a:t>Needs to add an observer for the food order activity</a:t>
            </a:r>
          </a:p>
          <a:p>
            <a:r>
              <a:rPr lang="en-US" altLang="en-US">
                <a:ea typeface="MS PGothic" charset="-128"/>
              </a:rPr>
              <a:t>Define one-to-many dependency</a:t>
            </a:r>
          </a:p>
          <a:p>
            <a:endParaRPr lang="en-US" altLang="en-US">
              <a:ea typeface="MS PGothic" charset="-128"/>
            </a:endParaRPr>
          </a:p>
        </p:txBody>
      </p:sp>
      <p:sp>
        <p:nvSpPr>
          <p:cNvPr id="1331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9pPr>
          </a:lstStyle>
          <a:p>
            <a:fld id="{37BFE0A6-9E50-F147-A41B-F6E3FEA9F9B6}" type="slidenum">
              <a:rPr lang="en-US" altLang="en-US"/>
              <a:pPr/>
              <a:t>20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643821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048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>
                <a:ea typeface="MS PGothic" charset="-128"/>
              </a:rPr>
              <a:t>Add code snippet</a:t>
            </a:r>
          </a:p>
        </p:txBody>
      </p:sp>
      <p:sp>
        <p:nvSpPr>
          <p:cNvPr id="2048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9pPr>
          </a:lstStyle>
          <a:p>
            <a:fld id="{E1E4D5DB-A78F-D040-9146-024260819455}" type="slidenum">
              <a:rPr lang="en-US" altLang="en-US"/>
              <a:pPr/>
              <a:t>36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465076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18E445-C001-3148-AB14-E9E5BA9BE7DD}" type="datetimeFigureOut">
              <a:rPr lang="en-US" altLang="en-US"/>
              <a:pPr>
                <a:defRPr/>
              </a:pPr>
              <a:t>10/26/21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B4FB871-1B6A-C24B-839F-F5690A5FCE6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338055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DB32721-AEEB-584B-80F7-00F82E5641B6}" type="datetimeFigureOut">
              <a:rPr lang="en-US" altLang="en-US"/>
              <a:pPr>
                <a:defRPr/>
              </a:pPr>
              <a:t>10/26/21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6C9C0CA-7136-0D4E-A2BD-24B81BDDFB3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097531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832B650-1962-E346-86E1-651730468CF3}" type="datetimeFigureOut">
              <a:rPr lang="en-US" altLang="en-US"/>
              <a:pPr>
                <a:defRPr/>
              </a:pPr>
              <a:t>10/26/21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55C3D2C-658D-F140-B567-C9BC2E70AFF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093443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B1EDECE-EFE7-144F-9ED8-AA4E8065C1E9}" type="datetimeFigureOut">
              <a:rPr lang="en-US" altLang="en-US"/>
              <a:pPr>
                <a:defRPr/>
              </a:pPr>
              <a:t>10/26/21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2F7E58-69CC-0647-B683-70762323C89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672792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5E5A3F1-280A-5F4F-8863-68F5191DCB07}" type="datetimeFigureOut">
              <a:rPr lang="en-US" altLang="en-US"/>
              <a:pPr>
                <a:defRPr/>
              </a:pPr>
              <a:t>10/26/21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3896BEB-9C3E-6F41-9BA5-6DD24A83AD1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3951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F1B5C16-6814-6F4B-97FA-6EFBBDC4A8E2}" type="datetimeFigureOut">
              <a:rPr lang="en-US" altLang="en-US"/>
              <a:pPr>
                <a:defRPr/>
              </a:pPr>
              <a:t>10/26/21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E627F76-766B-9E4D-A935-D89B53C5063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998909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94B9CAA-A302-6146-B9B3-32DDA4B17563}" type="datetimeFigureOut">
              <a:rPr lang="en-US" altLang="en-US"/>
              <a:pPr>
                <a:defRPr/>
              </a:pPr>
              <a:t>10/26/21</a:t>
            </a:fld>
            <a:endParaRPr lang="en-US" alt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35F27FB-FF6D-6B4B-9F9A-D79B66D68B6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078437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91391E-7906-1E45-9D54-5B50B3387A8A}" type="datetimeFigureOut">
              <a:rPr lang="en-US" altLang="en-US"/>
              <a:pPr>
                <a:defRPr/>
              </a:pPr>
              <a:t>10/26/21</a:t>
            </a:fld>
            <a:endParaRPr lang="en-US" alt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6813F9-57C7-6946-ABE1-15A1055E4C5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467203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26E3D58-E267-6344-A335-BA179F51AA5F}" type="datetimeFigureOut">
              <a:rPr lang="en-US" altLang="en-US"/>
              <a:pPr>
                <a:defRPr/>
              </a:pPr>
              <a:t>10/26/21</a:t>
            </a:fld>
            <a:endParaRPr lang="en-US" alt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9FF6423-FB19-6A40-92CB-8D5BF1ED6E1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026807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13ED90-1B6E-9245-B68B-8FA2FA277446}" type="datetimeFigureOut">
              <a:rPr lang="en-US" altLang="en-US"/>
              <a:pPr>
                <a:defRPr/>
              </a:pPr>
              <a:t>10/26/21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C0CE6C7-F200-BC44-9D19-A6E326B4F7B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87540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0562BD6-843D-5045-9F78-69B58B0A94AA}" type="datetimeFigureOut">
              <a:rPr lang="en-US" altLang="en-US"/>
              <a:pPr>
                <a:defRPr/>
              </a:pPr>
              <a:t>10/26/21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51BF5C-A88D-914D-828A-55B6DC760B5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5299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solidFill>
                  <a:srgbClr val="FFFFFF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</a:lstStyle>
          <a:p>
            <a:pPr>
              <a:defRPr/>
            </a:pPr>
            <a:fld id="{0FD19B16-631A-C34E-9976-EB8BCD1B47D3}" type="datetimeFigureOut">
              <a:rPr lang="en-US" altLang="en-US"/>
              <a:pPr>
                <a:defRPr/>
              </a:pPr>
              <a:t>10/26/21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hangingPunct="1">
              <a:defRPr sz="1200">
                <a:solidFill>
                  <a:schemeClr val="tx1">
                    <a:tint val="75000"/>
                  </a:schemeClr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FFFFFF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</a:lstStyle>
          <a:p>
            <a:pPr>
              <a:defRPr/>
            </a:pPr>
            <a:fld id="{1CCC76F0-106C-2F49-83D7-C38739F14AD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 kern="1200">
          <a:solidFill>
            <a:schemeClr val="tx1"/>
          </a:solidFill>
          <a:latin typeface="+mj-lt"/>
          <a:ea typeface="MS PGothic" panose="020B0600070205080204" pitchFamily="34" charset="-128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charset="0"/>
          <a:ea typeface="MS PGothic" panose="020B0600070205080204" pitchFamily="34" charset="-128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charset="0"/>
          <a:ea typeface="MS PGothic" panose="020B0600070205080204" pitchFamily="34" charset="-128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charset="0"/>
          <a:ea typeface="MS PGothic" panose="020B0600070205080204" pitchFamily="34" charset="-128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charset="0"/>
          <a:ea typeface="MS PGothic" panose="020B0600070205080204" pitchFamily="34" charset="-128"/>
          <a:cs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+mn-lt"/>
          <a:ea typeface="MS PGothic" panose="020B0600070205080204" pitchFamily="34" charset="-128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3pPr>
      <a:lvl4pPr marL="1371600" algn="l" rtl="0" eaLnBrk="0" fontAlgn="base" hangingPunct="0">
        <a:spcBef>
          <a:spcPct val="20000"/>
        </a:spcBef>
        <a:spcAft>
          <a:spcPct val="0"/>
        </a:spcAft>
        <a:buFont typeface="Arial" charset="0"/>
        <a:defRPr sz="20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tiff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317247" y="5457356"/>
            <a:ext cx="8826759" cy="1030739"/>
          </a:xfrm>
        </p:spPr>
        <p:txBody>
          <a:bodyPr/>
          <a:lstStyle/>
          <a:p>
            <a:pPr algn="l" eaLnBrk="1" hangingPunct="1"/>
            <a:r>
              <a:rPr lang="en-US" altLang="en-US" sz="4000" dirty="0">
                <a:solidFill>
                  <a:srgbClr val="FFFED6"/>
                </a:solidFill>
                <a:ea typeface="MS PGothic" charset="-128"/>
              </a:rPr>
              <a:t>Design Patterns</a:t>
            </a:r>
            <a:br>
              <a:rPr lang="en-US" altLang="en-US" sz="4000" dirty="0">
                <a:solidFill>
                  <a:srgbClr val="FFFED6"/>
                </a:solidFill>
                <a:ea typeface="MS PGothic" charset="-128"/>
              </a:rPr>
            </a:br>
            <a:r>
              <a:rPr lang="en-US" altLang="en-US" dirty="0">
                <a:solidFill>
                  <a:srgbClr val="FFFED6"/>
                </a:solidFill>
                <a:ea typeface="MS PGothic" charset="-128"/>
              </a:rPr>
              <a:t>	Observer, Singleton, &amp; Adapter</a:t>
            </a:r>
          </a:p>
        </p:txBody>
      </p:sp>
      <p:sp>
        <p:nvSpPr>
          <p:cNvPr id="3075" name="TextBox 2"/>
          <p:cNvSpPr txBox="1">
            <a:spLocks noChangeArrowheads="1"/>
          </p:cNvSpPr>
          <p:nvPr/>
        </p:nvSpPr>
        <p:spPr bwMode="auto">
          <a:xfrm>
            <a:off x="4473575" y="6294438"/>
            <a:ext cx="1841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MS PGothic" charset="-128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MS PGothic" charset="-128"/>
              </a:defRPr>
            </a:lvl3pPr>
            <a:lvl4pPr marL="1600200" indent="-228600">
              <a:spcBef>
                <a:spcPct val="20000"/>
              </a:spcBef>
              <a:buFont typeface="Arial" charset="0"/>
              <a:defRPr sz="2000">
                <a:solidFill>
                  <a:schemeClr val="tx1"/>
                </a:solidFill>
                <a:latin typeface="Calibri" charset="0"/>
                <a:ea typeface="MS PGothic" charset="-128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MS PGothic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MS PGothic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MS PGothic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MS PGothic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MS PGothic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2400" b="1">
              <a:solidFill>
                <a:srgbClr val="FF00FF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B2BDC2-BCFB-094E-89FF-7857FD8EF7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154" b="4604"/>
          <a:stretch/>
        </p:blipFill>
        <p:spPr>
          <a:xfrm>
            <a:off x="0" y="6350"/>
            <a:ext cx="9144000" cy="534338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56ABA1-CD33-4F96-B828-90E4E3381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Categories of patterns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8F32ED-F7ED-4533-A3A2-F9C2360A22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Creational</a:t>
            </a:r>
          </a:p>
          <a:p>
            <a:pPr lvl="1"/>
            <a:r>
              <a:rPr lang="en-US" dirty="0"/>
              <a:t>How to create new instances</a:t>
            </a:r>
          </a:p>
          <a:p>
            <a:endParaRPr lang="en-US" dirty="0"/>
          </a:p>
          <a:p>
            <a:r>
              <a:rPr lang="en-US" dirty="0"/>
              <a:t>Structural</a:t>
            </a:r>
          </a:p>
          <a:p>
            <a:pPr lvl="1"/>
            <a:r>
              <a:rPr lang="en-US" dirty="0"/>
              <a:t>How to compose classes and objects</a:t>
            </a:r>
          </a:p>
          <a:p>
            <a:endParaRPr lang="en-US" dirty="0"/>
          </a:p>
          <a:p>
            <a:r>
              <a:rPr lang="en-US" dirty="0"/>
              <a:t>Behavioral</a:t>
            </a:r>
          </a:p>
          <a:p>
            <a:pPr lvl="1"/>
            <a:r>
              <a:rPr lang="en-US" dirty="0"/>
              <a:t>How objects interact and communicate</a:t>
            </a:r>
          </a:p>
        </p:txBody>
      </p:sp>
    </p:spTree>
    <p:extLst>
      <p:ext uri="{BB962C8B-B14F-4D97-AF65-F5344CB8AC3E}">
        <p14:creationId xmlns:p14="http://schemas.microsoft.com/office/powerpoint/2010/main" val="8229088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MS PGothic" charset="-128"/>
              </a:rPr>
              <a:t>Running Example: Vols Dining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A52048B-677F-BF44-9B07-E2DB47283AA2}"/>
              </a:ext>
            </a:extLst>
          </p:cNvPr>
          <p:cNvGrpSpPr/>
          <p:nvPr/>
        </p:nvGrpSpPr>
        <p:grpSpPr>
          <a:xfrm>
            <a:off x="4521395" y="1620674"/>
            <a:ext cx="5553075" cy="4314825"/>
            <a:chOff x="4073525" y="1637367"/>
            <a:chExt cx="5553075" cy="4314825"/>
          </a:xfrm>
        </p:grpSpPr>
        <p:pic>
          <p:nvPicPr>
            <p:cNvPr id="6147" name="Picture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73525" y="1637367"/>
              <a:ext cx="5553075" cy="4314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148" name="Picture 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83287" y="3969738"/>
              <a:ext cx="1733550" cy="11715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11D93FB3-114D-4E41-B11B-C27E7068C4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176417"/>
            <a:ext cx="5523722" cy="3681583"/>
          </a:xfrm>
          <a:prstGeom prst="rect">
            <a:avLst/>
          </a:prstGeom>
        </p:spPr>
      </p:pic>
      <p:sp>
        <p:nvSpPr>
          <p:cNvPr id="4" name="Cloud Callout 3">
            <a:extLst>
              <a:ext uri="{FF2B5EF4-FFF2-40B4-BE49-F238E27FC236}">
                <a16:creationId xmlns:a16="http://schemas.microsoft.com/office/drawing/2014/main" id="{9DDD9A26-9C5C-964C-9CDE-8CBFA5D41AEA}"/>
              </a:ext>
            </a:extLst>
          </p:cNvPr>
          <p:cNvSpPr/>
          <p:nvPr/>
        </p:nvSpPr>
        <p:spPr>
          <a:xfrm>
            <a:off x="1008889" y="1931438"/>
            <a:ext cx="3312367" cy="1660037"/>
          </a:xfrm>
          <a:prstGeom prst="cloudCallout">
            <a:avLst>
              <a:gd name="adj1" fmla="val 37477"/>
              <a:gd name="adj2" fmla="val 84421"/>
            </a:avLst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Comic Sans MS" panose="030F0902030302020204" pitchFamily="66" charset="0"/>
              </a:rPr>
              <a:t>I'm hungry!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E4BB66-7A04-7745-8DBC-750736147874}"/>
              </a:ext>
            </a:extLst>
          </p:cNvPr>
          <p:cNvSpPr txBox="1"/>
          <p:nvPr/>
        </p:nvSpPr>
        <p:spPr>
          <a:xfrm>
            <a:off x="5477069" y="6590332"/>
            <a:ext cx="17111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https://flic.kr/p/X6PBUC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MS PGothic" charset="-128"/>
              </a:rPr>
              <a:t>Vols Dining Web App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7453E8F-8C50-44FD-A954-A8C077C27590}"/>
              </a:ext>
            </a:extLst>
          </p:cNvPr>
          <p:cNvGrpSpPr/>
          <p:nvPr/>
        </p:nvGrpSpPr>
        <p:grpSpPr>
          <a:xfrm>
            <a:off x="186266" y="1967746"/>
            <a:ext cx="8771467" cy="3811303"/>
            <a:chOff x="254000" y="1966742"/>
            <a:chExt cx="9144000" cy="3973173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295A4B6-12C7-40B3-B363-B22FF3024C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4000" y="1966742"/>
              <a:ext cx="9144000" cy="3973173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A160C17-5446-409A-B1E0-596EC9B04118}"/>
                </a:ext>
              </a:extLst>
            </p:cNvPr>
            <p:cNvSpPr/>
            <p:nvPr/>
          </p:nvSpPr>
          <p:spPr>
            <a:xfrm>
              <a:off x="254000" y="1966742"/>
              <a:ext cx="1371600" cy="462587"/>
            </a:xfrm>
            <a:prstGeom prst="rect">
              <a:avLst/>
            </a:prstGeom>
            <a:solidFill>
              <a:srgbClr val="2F2F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85000"/>
                    </a:schemeClr>
                  </a:solidFill>
                </a:rPr>
                <a:t>Vols Dining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7056DA3-594C-4B84-AD8D-4B65584EDBF7}"/>
                </a:ext>
              </a:extLst>
            </p:cNvPr>
            <p:cNvSpPr/>
            <p:nvPr/>
          </p:nvSpPr>
          <p:spPr>
            <a:xfrm>
              <a:off x="1342571" y="2510971"/>
              <a:ext cx="5845629" cy="66402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B11F1E0-D078-4ED5-A75C-14ECE3024D16}"/>
                </a:ext>
              </a:extLst>
            </p:cNvPr>
            <p:cNvSpPr txBox="1"/>
            <p:nvPr/>
          </p:nvSpPr>
          <p:spPr>
            <a:xfrm>
              <a:off x="2232038" y="2726855"/>
              <a:ext cx="324223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bg1">
                      <a:lumMod val="85000"/>
                      <a:lumOff val="15000"/>
                    </a:schemeClr>
                  </a:solidFill>
                </a:rPr>
                <a:t>Welcome to Vols Dining!</a:t>
              </a: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810C8F-5149-45F3-BF5F-2D0655196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DA9FA9E-D398-47E0-B3FC-A8DC93D67A28}"/>
              </a:ext>
            </a:extLst>
          </p:cNvPr>
          <p:cNvGrpSpPr/>
          <p:nvPr/>
        </p:nvGrpSpPr>
        <p:grpSpPr>
          <a:xfrm>
            <a:off x="254000" y="2128612"/>
            <a:ext cx="8771467" cy="3811303"/>
            <a:chOff x="254000" y="1966742"/>
            <a:chExt cx="9144000" cy="3973173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19D188C9-3459-4542-BDF6-8B3DA97100A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4000" y="1966742"/>
              <a:ext cx="9144000" cy="3973173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381FA22-2C0A-4FC1-9543-4A3DCA9DA230}"/>
                </a:ext>
              </a:extLst>
            </p:cNvPr>
            <p:cNvSpPr/>
            <p:nvPr/>
          </p:nvSpPr>
          <p:spPr>
            <a:xfrm>
              <a:off x="254000" y="1966742"/>
              <a:ext cx="1371600" cy="462587"/>
            </a:xfrm>
            <a:prstGeom prst="rect">
              <a:avLst/>
            </a:prstGeom>
            <a:solidFill>
              <a:srgbClr val="2F2F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85000"/>
                    </a:schemeClr>
                  </a:solidFill>
                </a:rPr>
                <a:t>Vols Dining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7673E13-1FAA-4795-8B1B-484C3FC9BF4F}"/>
                </a:ext>
              </a:extLst>
            </p:cNvPr>
            <p:cNvSpPr/>
            <p:nvPr/>
          </p:nvSpPr>
          <p:spPr>
            <a:xfrm>
              <a:off x="1342571" y="2510971"/>
              <a:ext cx="5845629" cy="66402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9338A8F-25C1-46D0-99AE-E6368D0F27E8}"/>
                </a:ext>
              </a:extLst>
            </p:cNvPr>
            <p:cNvSpPr txBox="1"/>
            <p:nvPr/>
          </p:nvSpPr>
          <p:spPr>
            <a:xfrm>
              <a:off x="2232038" y="2726855"/>
              <a:ext cx="324223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bg1">
                      <a:lumMod val="85000"/>
                      <a:lumOff val="15000"/>
                    </a:schemeClr>
                  </a:solidFill>
                </a:rPr>
                <a:t>Welcome to Vols Dining!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748179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222"/>
          <a:stretch/>
        </p:blipFill>
        <p:spPr>
          <a:xfrm>
            <a:off x="0" y="402085"/>
            <a:ext cx="9154613" cy="6053830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6AEA769-ED9A-4162-9285-5BF71F441039}"/>
              </a:ext>
            </a:extLst>
          </p:cNvPr>
          <p:cNvSpPr/>
          <p:nvPr/>
        </p:nvSpPr>
        <p:spPr>
          <a:xfrm>
            <a:off x="0" y="402085"/>
            <a:ext cx="931333" cy="443741"/>
          </a:xfrm>
          <a:prstGeom prst="rect">
            <a:avLst/>
          </a:prstGeom>
          <a:solidFill>
            <a:srgbClr val="2F2F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>
                    <a:lumMod val="85000"/>
                  </a:schemeClr>
                </a:solidFill>
              </a:rPr>
              <a:t>Vols Dining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263A93-40E4-A94C-B4D1-08F71736B8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857500"/>
            <a:ext cx="8229600" cy="1143000"/>
          </a:xfrm>
        </p:spPr>
        <p:txBody>
          <a:bodyPr anchor="ctr"/>
          <a:lstStyle/>
          <a:p>
            <a:r>
              <a:rPr lang="en-US" dirty="0"/>
              <a:t>Design Problem 1: </a:t>
            </a:r>
            <a:br>
              <a:rPr lang="en-US" dirty="0"/>
            </a:br>
            <a:r>
              <a:rPr lang="en-US" dirty="0"/>
              <a:t>Email Notifications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Chef’s View of Orders</a:t>
            </a:r>
            <a:endParaRPr lang="en-US" dirty="0"/>
          </a:p>
        </p:txBody>
      </p:sp>
      <p:pic>
        <p:nvPicPr>
          <p:cNvPr id="4" name="Content Placeholder 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1558066"/>
            <a:ext cx="9151347" cy="3474259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43365C4-7BCA-B443-8D94-C95003560A60}"/>
              </a:ext>
            </a:extLst>
          </p:cNvPr>
          <p:cNvSpPr txBox="1"/>
          <p:nvPr/>
        </p:nvSpPr>
        <p:spPr>
          <a:xfrm>
            <a:off x="863004" y="5444837"/>
            <a:ext cx="74179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40FF"/>
                </a:solidFill>
              </a:rPr>
              <a:t>Problem: Send email notifications as orders arrive</a:t>
            </a:r>
          </a:p>
        </p:txBody>
      </p:sp>
    </p:spTree>
    <p:extLst>
      <p:ext uri="{BB962C8B-B14F-4D97-AF65-F5344CB8AC3E}">
        <p14:creationId xmlns:p14="http://schemas.microsoft.com/office/powerpoint/2010/main" val="3474185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Existing Class: Subscribers List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22" y="1731955"/>
            <a:ext cx="9110956" cy="3851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1B0557B-DEE0-4E3B-A566-6BD45E2D6D14}"/>
              </a:ext>
            </a:extLst>
          </p:cNvPr>
          <p:cNvSpPr/>
          <p:nvPr/>
        </p:nvSpPr>
        <p:spPr>
          <a:xfrm>
            <a:off x="2057400" y="2861733"/>
            <a:ext cx="931333" cy="313267"/>
          </a:xfrm>
          <a:prstGeom prst="rect">
            <a:avLst/>
          </a:prstGeom>
          <a:solidFill>
            <a:srgbClr val="D9ED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0D36261-9CCF-4235-9A7F-0D8A6F64DB00}"/>
              </a:ext>
            </a:extLst>
          </p:cNvPr>
          <p:cNvSpPr/>
          <p:nvPr/>
        </p:nvSpPr>
        <p:spPr>
          <a:xfrm>
            <a:off x="2057400" y="3530601"/>
            <a:ext cx="931333" cy="313267"/>
          </a:xfrm>
          <a:prstGeom prst="rect">
            <a:avLst/>
          </a:prstGeom>
          <a:solidFill>
            <a:srgbClr val="D9ED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24333DE-7AB5-421D-B841-3B3510F749FD}"/>
              </a:ext>
            </a:extLst>
          </p:cNvPr>
          <p:cNvSpPr/>
          <p:nvPr/>
        </p:nvSpPr>
        <p:spPr>
          <a:xfrm>
            <a:off x="2057400" y="4148144"/>
            <a:ext cx="931333" cy="313267"/>
          </a:xfrm>
          <a:prstGeom prst="rect">
            <a:avLst/>
          </a:prstGeom>
          <a:solidFill>
            <a:srgbClr val="D9ED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9162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956996C6-CFF5-3F4C-8ED2-5A032165660D}"/>
              </a:ext>
            </a:extLst>
          </p:cNvPr>
          <p:cNvGrpSpPr/>
          <p:nvPr/>
        </p:nvGrpSpPr>
        <p:grpSpPr>
          <a:xfrm>
            <a:off x="926647" y="2661442"/>
            <a:ext cx="2180091" cy="1335087"/>
            <a:chOff x="236538" y="1855788"/>
            <a:chExt cx="2180091" cy="1335087"/>
          </a:xfrm>
        </p:grpSpPr>
        <p:sp>
          <p:nvSpPr>
            <p:cNvPr id="4" name="Rectangle 3"/>
            <p:cNvSpPr/>
            <p:nvPr/>
          </p:nvSpPr>
          <p:spPr>
            <a:xfrm>
              <a:off x="236538" y="1855788"/>
              <a:ext cx="2180091" cy="1335087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t"/>
            <a:lstStyle/>
            <a:p>
              <a:pPr>
                <a:defRPr/>
              </a:pPr>
              <a:r>
                <a:rPr lang="en-US" sz="2000" dirty="0">
                  <a:latin typeface="Arial Narrow" panose="020B0604020202020204" pitchFamily="34" charset="0"/>
                  <a:cs typeface="Arial Narrow" panose="020B0604020202020204" pitchFamily="34" charset="0"/>
                </a:rPr>
                <a:t>OrdersController</a:t>
              </a:r>
            </a:p>
            <a:p>
              <a:pPr>
                <a:defRPr/>
              </a:pPr>
              <a:r>
                <a:rPr lang="en-US" sz="2000" dirty="0">
                  <a:latin typeface="Arial Narrow" panose="020B0604020202020204" pitchFamily="34" charset="0"/>
                  <a:cs typeface="Arial Narrow" panose="020B0604020202020204" pitchFamily="34" charset="0"/>
                </a:rPr>
                <a:t>...</a:t>
              </a:r>
            </a:p>
            <a:p>
              <a:pPr>
                <a:defRPr/>
              </a:pPr>
              <a:r>
                <a:rPr lang="en-US" sz="2000" dirty="0">
                  <a:latin typeface="Arial Narrow" panose="020B0604020202020204" pitchFamily="34" charset="0"/>
                  <a:cs typeface="Arial Narrow" panose="020B0604020202020204" pitchFamily="34" charset="0"/>
                </a:rPr>
                <a:t>create()</a:t>
              </a:r>
            </a:p>
            <a:p>
              <a:pPr>
                <a:defRPr/>
              </a:pPr>
              <a:r>
                <a:rPr lang="en-US" sz="2000" dirty="0">
                  <a:latin typeface="Arial Narrow" panose="020B0604020202020204" pitchFamily="34" charset="0"/>
                  <a:cs typeface="Arial Narrow" panose="020B0604020202020204" pitchFamily="34" charset="0"/>
                </a:rPr>
                <a:t>…</a:t>
              </a:r>
            </a:p>
            <a:p>
              <a:pPr algn="ctr">
                <a:defRPr/>
              </a:pPr>
              <a:endParaRPr lang="en-US" sz="2000" dirty="0">
                <a:latin typeface="Arial Narrow" panose="020B0604020202020204" pitchFamily="34" charset="0"/>
                <a:cs typeface="Arial Narrow" panose="020B0604020202020204" pitchFamily="34" charset="0"/>
              </a:endParaRPr>
            </a:p>
            <a:p>
              <a:pPr algn="ctr">
                <a:defRPr/>
              </a:pPr>
              <a:endParaRPr lang="en-US" sz="2000" dirty="0">
                <a:latin typeface="Arial Narrow" panose="020B0604020202020204" pitchFamily="34" charset="0"/>
                <a:cs typeface="Arial Narrow" panose="020B0604020202020204" pitchFamily="34" charset="0"/>
              </a:endParaRPr>
            </a:p>
            <a:p>
              <a:pPr algn="ctr">
                <a:defRPr/>
              </a:pPr>
              <a:endParaRPr lang="en-US" sz="2000" dirty="0"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cxnSp>
          <p:nvCxnSpPr>
            <p:cNvPr id="5" name="Straight Connector 4"/>
            <p:cNvCxnSpPr>
              <a:cxnSpLocks/>
            </p:cNvCxnSpPr>
            <p:nvPr/>
          </p:nvCxnSpPr>
          <p:spPr>
            <a:xfrm>
              <a:off x="236538" y="2242749"/>
              <a:ext cx="2180091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>
              <a:cxnSpLocks/>
              <a:endCxn id="4" idx="3"/>
            </p:cNvCxnSpPr>
            <p:nvPr/>
          </p:nvCxnSpPr>
          <p:spPr>
            <a:xfrm flipV="1">
              <a:off x="236538" y="2523332"/>
              <a:ext cx="2180091" cy="967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4A304EE-F5E0-DB4B-A975-6D2F744363D9}"/>
              </a:ext>
            </a:extLst>
          </p:cNvPr>
          <p:cNvGrpSpPr/>
          <p:nvPr/>
        </p:nvGrpSpPr>
        <p:grpSpPr>
          <a:xfrm>
            <a:off x="6007100" y="2671114"/>
            <a:ext cx="2184789" cy="1335087"/>
            <a:chOff x="5568950" y="1855788"/>
            <a:chExt cx="3309938" cy="1335087"/>
          </a:xfrm>
        </p:grpSpPr>
        <p:sp>
          <p:nvSpPr>
            <p:cNvPr id="7" name="Rectangle 6"/>
            <p:cNvSpPr/>
            <p:nvPr/>
          </p:nvSpPr>
          <p:spPr>
            <a:xfrm>
              <a:off x="5568950" y="1855788"/>
              <a:ext cx="3309938" cy="1335087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t"/>
            <a:lstStyle/>
            <a:p>
              <a:pPr>
                <a:defRPr/>
              </a:pPr>
              <a:r>
                <a:rPr lang="en-US" sz="2000" dirty="0">
                  <a:latin typeface="Arial Narrow" panose="020B0604020202020204" pitchFamily="34" charset="0"/>
                  <a:cs typeface="Arial Narrow" panose="020B0604020202020204" pitchFamily="34" charset="0"/>
                </a:rPr>
                <a:t>EmailNotifier</a:t>
              </a:r>
            </a:p>
            <a:p>
              <a:pPr>
                <a:defRPr/>
              </a:pPr>
              <a:r>
                <a:rPr lang="en-US" sz="2000" dirty="0">
                  <a:latin typeface="Arial Narrow" panose="020B0604020202020204" pitchFamily="34" charset="0"/>
                  <a:cs typeface="Arial Narrow" panose="020B0604020202020204" pitchFamily="34" charset="0"/>
                </a:rPr>
                <a:t>...</a:t>
              </a:r>
            </a:p>
            <a:p>
              <a:pPr>
                <a:defRPr/>
              </a:pPr>
              <a:r>
                <a:rPr lang="en-US" sz="2000" dirty="0" err="1">
                  <a:latin typeface="Arial Narrow" panose="020B0604020202020204" pitchFamily="34" charset="0"/>
                  <a:cs typeface="Arial Narrow" panose="020B0604020202020204" pitchFamily="34" charset="0"/>
                </a:rPr>
                <a:t>order_notification</a:t>
              </a:r>
              <a:r>
                <a:rPr lang="en-US" sz="2000" dirty="0">
                  <a:latin typeface="Arial Narrow" panose="020B0604020202020204" pitchFamily="34" charset="0"/>
                  <a:cs typeface="Arial Narrow" panose="020B0604020202020204" pitchFamily="34" charset="0"/>
                </a:rPr>
                <a:t>()</a:t>
              </a:r>
            </a:p>
            <a:p>
              <a:pPr>
                <a:defRPr/>
              </a:pPr>
              <a:r>
                <a:rPr lang="en-US" sz="2000" dirty="0">
                  <a:latin typeface="Arial Narrow" panose="020B0604020202020204" pitchFamily="34" charset="0"/>
                  <a:cs typeface="Arial Narrow" panose="020B0604020202020204" pitchFamily="34" charset="0"/>
                </a:rPr>
                <a:t>...</a:t>
              </a:r>
            </a:p>
          </p:txBody>
        </p:sp>
        <p:cxnSp>
          <p:nvCxnSpPr>
            <p:cNvPr id="8" name="Straight Connector 7"/>
            <p:cNvCxnSpPr/>
            <p:nvPr/>
          </p:nvCxnSpPr>
          <p:spPr>
            <a:xfrm>
              <a:off x="5568950" y="2242749"/>
              <a:ext cx="330993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5568950" y="2533004"/>
              <a:ext cx="330993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B99E433E-FE21-CD42-AA55-B64F1A77402F}"/>
              </a:ext>
            </a:extLst>
          </p:cNvPr>
          <p:cNvGrpSpPr/>
          <p:nvPr/>
        </p:nvGrpSpPr>
        <p:grpSpPr>
          <a:xfrm>
            <a:off x="3697288" y="2312988"/>
            <a:ext cx="1720850" cy="1016000"/>
            <a:chOff x="3697288" y="2312988"/>
            <a:chExt cx="1720850" cy="1016000"/>
          </a:xfrm>
        </p:grpSpPr>
        <p:sp>
          <p:nvSpPr>
            <p:cNvPr id="11272" name="TextBox 1"/>
            <p:cNvSpPr txBox="1">
              <a:spLocks noChangeArrowheads="1"/>
            </p:cNvSpPr>
            <p:nvPr/>
          </p:nvSpPr>
          <p:spPr bwMode="auto">
            <a:xfrm>
              <a:off x="4286250" y="2312988"/>
              <a:ext cx="541338" cy="1016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charset="0"/>
                <a:buChar char="•"/>
                <a:defRPr sz="2800">
                  <a:solidFill>
                    <a:schemeClr val="tx1"/>
                  </a:solidFill>
                  <a:latin typeface="Calibri" charset="0"/>
                  <a:ea typeface="MS PGothic" charset="-128"/>
                </a:defRPr>
              </a:lvl1pPr>
              <a:lvl2pPr marL="742950" indent="-285750">
                <a:spcBef>
                  <a:spcPct val="20000"/>
                </a:spcBef>
                <a:buFont typeface="Arial" charset="0"/>
                <a:buChar char="–"/>
                <a:defRPr sz="2400">
                  <a:solidFill>
                    <a:schemeClr val="tx1"/>
                  </a:solidFill>
                  <a:latin typeface="Calibri" charset="0"/>
                  <a:ea typeface="MS PGothic" charset="-128"/>
                </a:defRPr>
              </a:lvl2pPr>
              <a:lvl3pPr marL="1143000" indent="-228600">
                <a:spcBef>
                  <a:spcPct val="20000"/>
                </a:spcBef>
                <a:buFont typeface="Arial" charset="0"/>
                <a:buChar char="•"/>
                <a:defRPr sz="2000">
                  <a:solidFill>
                    <a:schemeClr val="tx1"/>
                  </a:solidFill>
                  <a:latin typeface="Calibri" charset="0"/>
                  <a:ea typeface="MS PGothic" charset="-128"/>
                </a:defRPr>
              </a:lvl3pPr>
              <a:lvl4pPr marL="1600200" indent="-228600">
                <a:spcBef>
                  <a:spcPct val="20000"/>
                </a:spcBef>
                <a:buFont typeface="Arial" charset="0"/>
                <a:defRPr sz="2000">
                  <a:solidFill>
                    <a:schemeClr val="tx1"/>
                  </a:solidFill>
                  <a:latin typeface="Calibri" charset="0"/>
                  <a:ea typeface="MS PGothic" charset="-128"/>
                </a:defRPr>
              </a:lvl4pPr>
              <a:lvl5pPr marL="2057400" indent="-22860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MS PGothic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MS PGothic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MS PGothic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MS PGothic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MS PGothic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6000" b="1" dirty="0">
                  <a:solidFill>
                    <a:srgbClr val="FF00FF"/>
                  </a:solidFill>
                </a:rPr>
                <a:t>?</a:t>
              </a:r>
            </a:p>
          </p:txBody>
        </p:sp>
        <p:cxnSp>
          <p:nvCxnSpPr>
            <p:cNvPr id="9" name="Straight Arrow Connector 8"/>
            <p:cNvCxnSpPr>
              <a:cxnSpLocks noChangeShapeType="1"/>
            </p:cNvCxnSpPr>
            <p:nvPr/>
          </p:nvCxnSpPr>
          <p:spPr bwMode="auto">
            <a:xfrm>
              <a:off x="3697288" y="3328988"/>
              <a:ext cx="1720850" cy="0"/>
            </a:xfrm>
            <a:prstGeom prst="straightConnector1">
              <a:avLst/>
            </a:prstGeom>
            <a:noFill/>
            <a:ln w="114300">
              <a:solidFill>
                <a:srgbClr val="FF00FF"/>
              </a:solidFill>
              <a:round/>
              <a:headEnd type="triangle" w="med" len="med"/>
              <a:tailEnd type="triangle" w="med" len="med"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2837CC1-0BD8-AC45-B862-FF5FFF4E7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MS PGothic" charset="-128"/>
              </a:rPr>
              <a:t>Solution: Observer Pattern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C714B3-6669-4643-828F-446FFE88DF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4335" y="2437652"/>
            <a:ext cx="6535330" cy="313028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B24D81FC-D362-EA41-9589-833E8E159F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154" b="4604"/>
          <a:stretch/>
        </p:blipFill>
        <p:spPr>
          <a:xfrm>
            <a:off x="0" y="1600200"/>
            <a:ext cx="9144000" cy="5343380"/>
          </a:xfrm>
          <a:prstGeom prst="rect">
            <a:avLst/>
          </a:prstGeom>
        </p:spPr>
      </p:pic>
      <p:sp>
        <p:nvSpPr>
          <p:cNvPr id="5122" name="Title 4"/>
          <p:cNvSpPr>
            <a:spLocks noGrp="1"/>
          </p:cNvSpPr>
          <p:nvPr>
            <p:ph type="title"/>
          </p:nvPr>
        </p:nvSpPr>
        <p:spPr>
          <a:xfrm>
            <a:off x="457200" y="-1"/>
            <a:ext cx="8229600" cy="1094509"/>
          </a:xfrm>
        </p:spPr>
        <p:txBody>
          <a:bodyPr/>
          <a:lstStyle/>
          <a:p>
            <a:pPr eaLnBrk="1" hangingPunct="1"/>
            <a:r>
              <a:rPr lang="en-US" altLang="en-US" dirty="0">
                <a:ea typeface="MS PGothic" charset="-128"/>
              </a:rPr>
              <a:t>Design Patterns</a:t>
            </a:r>
          </a:p>
        </p:txBody>
      </p:sp>
      <p:sp>
        <p:nvSpPr>
          <p:cNvPr id="5123" name="Content Placeholder 5"/>
          <p:cNvSpPr>
            <a:spLocks noGrp="1"/>
          </p:cNvSpPr>
          <p:nvPr>
            <p:ph idx="1"/>
          </p:nvPr>
        </p:nvSpPr>
        <p:spPr>
          <a:xfrm>
            <a:off x="457200" y="942109"/>
            <a:ext cx="8229600" cy="658091"/>
          </a:xfrm>
        </p:spPr>
        <p:txBody>
          <a:bodyPr/>
          <a:lstStyle/>
          <a:p>
            <a:pPr eaLnBrk="1" hangingPunct="1">
              <a:buFont typeface="Arial" panose="020B0604020202020204" pitchFamily="34" charset="0"/>
              <a:buChar char="•"/>
              <a:defRPr/>
            </a:pPr>
            <a:r>
              <a:rPr lang="en-US" altLang="en-US" dirty="0"/>
              <a:t>Template solutions to common</a:t>
            </a:r>
            <a:r>
              <a:rPr lang="en-US" altLang="en-US" dirty="0">
                <a:solidFill>
                  <a:srgbClr val="FF00FF"/>
                </a:solidFill>
              </a:rPr>
              <a:t> </a:t>
            </a:r>
            <a:r>
              <a:rPr lang="en-US" altLang="en-US" dirty="0"/>
              <a:t>problems</a:t>
            </a:r>
          </a:p>
          <a:p>
            <a:pPr marL="0" indent="0" eaLnBrk="1" hangingPunct="1">
              <a:buFont typeface="Arial" panose="020B0604020202020204" pitchFamily="34" charset="0"/>
              <a:buNone/>
              <a:defRPr/>
            </a:pPr>
            <a:endParaRPr lang="en-US" altLang="en-US" dirty="0"/>
          </a:p>
          <a:p>
            <a:pPr eaLnBrk="1" hangingPunct="1">
              <a:buFont typeface="Arial" panose="020B0604020202020204" pitchFamily="34" charset="0"/>
              <a:buChar char="•"/>
              <a:defRPr/>
            </a:pPr>
            <a:endParaRPr lang="en-US" altLang="en-US" dirty="0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E19B85FE-086A-814E-A0B4-DDCA89D64775}"/>
              </a:ext>
            </a:extLst>
          </p:cNvPr>
          <p:cNvGrpSpPr/>
          <p:nvPr/>
        </p:nvGrpSpPr>
        <p:grpSpPr>
          <a:xfrm>
            <a:off x="3092863" y="5233078"/>
            <a:ext cx="1611957" cy="400110"/>
            <a:chOff x="2775363" y="4964261"/>
            <a:chExt cx="1611957" cy="400110"/>
          </a:xfrm>
        </p:grpSpPr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344FF9E3-08A5-7443-A17F-B5494B1AD5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37514" y="5089385"/>
              <a:ext cx="649806" cy="60856"/>
            </a:xfrm>
            <a:prstGeom prst="straightConnector1">
              <a:avLst/>
            </a:prstGeom>
            <a:ln w="101600">
              <a:solidFill>
                <a:srgbClr val="FF40FF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C01445D-9B63-C842-A097-03BDC51F9BCA}"/>
                </a:ext>
              </a:extLst>
            </p:cNvPr>
            <p:cNvSpPr txBox="1"/>
            <p:nvPr/>
          </p:nvSpPr>
          <p:spPr>
            <a:xfrm>
              <a:off x="2775363" y="4964261"/>
              <a:ext cx="1015021" cy="400110"/>
            </a:xfrm>
            <a:prstGeom prst="rect">
              <a:avLst/>
            </a:prstGeom>
            <a:solidFill>
              <a:srgbClr val="FF40FF"/>
            </a:solidFill>
            <a:ln w="7620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Columns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5F477A0A-56F5-CF4E-9C90-5766FC73E221}"/>
              </a:ext>
            </a:extLst>
          </p:cNvPr>
          <p:cNvGrpSpPr/>
          <p:nvPr/>
        </p:nvGrpSpPr>
        <p:grpSpPr>
          <a:xfrm>
            <a:off x="6132814" y="5622737"/>
            <a:ext cx="2168728" cy="400110"/>
            <a:chOff x="5842660" y="4950186"/>
            <a:chExt cx="2168728" cy="400110"/>
          </a:xfrm>
        </p:grpSpPr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C04FF217-AABC-484F-82C1-604FCB6F1C3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42660" y="5150241"/>
              <a:ext cx="1508167" cy="200055"/>
            </a:xfrm>
            <a:prstGeom prst="straightConnector1">
              <a:avLst/>
            </a:prstGeom>
            <a:ln w="101600">
              <a:solidFill>
                <a:srgbClr val="FF40FF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202405C-28CC-614F-A5EB-5A945800E152}"/>
                </a:ext>
              </a:extLst>
            </p:cNvPr>
            <p:cNvSpPr txBox="1"/>
            <p:nvPr/>
          </p:nvSpPr>
          <p:spPr>
            <a:xfrm>
              <a:off x="7172697" y="4950186"/>
              <a:ext cx="838691" cy="400110"/>
            </a:xfrm>
            <a:prstGeom prst="rect">
              <a:avLst/>
            </a:prstGeom>
            <a:solidFill>
              <a:srgbClr val="FF40FF"/>
            </a:solidFill>
            <a:ln w="7620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Portico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091E4D0-ED7B-2C4B-A30F-7A3E27596F90}"/>
              </a:ext>
            </a:extLst>
          </p:cNvPr>
          <p:cNvGrpSpPr/>
          <p:nvPr/>
        </p:nvGrpSpPr>
        <p:grpSpPr>
          <a:xfrm>
            <a:off x="6796360" y="2415259"/>
            <a:ext cx="1261303" cy="755024"/>
            <a:chOff x="6243910" y="2014477"/>
            <a:chExt cx="1261303" cy="755024"/>
          </a:xfrm>
        </p:grpSpPr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FDE2C8A2-11D1-5A48-9090-371C02FDD14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43910" y="2258291"/>
              <a:ext cx="572526" cy="511210"/>
            </a:xfrm>
            <a:prstGeom prst="straightConnector1">
              <a:avLst/>
            </a:prstGeom>
            <a:ln w="101600">
              <a:solidFill>
                <a:srgbClr val="FF40FF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3B45E59-04F8-5D49-BDD1-D1008E4998AF}"/>
                </a:ext>
              </a:extLst>
            </p:cNvPr>
            <p:cNvSpPr txBox="1"/>
            <p:nvPr/>
          </p:nvSpPr>
          <p:spPr>
            <a:xfrm>
              <a:off x="6653698" y="2014477"/>
              <a:ext cx="851515" cy="400110"/>
            </a:xfrm>
            <a:prstGeom prst="rect">
              <a:avLst/>
            </a:prstGeom>
            <a:solidFill>
              <a:srgbClr val="FF40FF"/>
            </a:solidFill>
            <a:ln w="7620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Cupola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C74E16AE-E6EF-9E4F-BE7C-7BDA2930B95C}"/>
              </a:ext>
            </a:extLst>
          </p:cNvPr>
          <p:cNvGrpSpPr/>
          <p:nvPr/>
        </p:nvGrpSpPr>
        <p:grpSpPr>
          <a:xfrm>
            <a:off x="3103884" y="4071835"/>
            <a:ext cx="1473270" cy="400110"/>
            <a:chOff x="2914050" y="3803560"/>
            <a:chExt cx="1473270" cy="400110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A627C2EC-DD3F-7844-B4AA-B44DD1EECA4C}"/>
                </a:ext>
              </a:extLst>
            </p:cNvPr>
            <p:cNvCxnSpPr>
              <a:cxnSpLocks/>
            </p:cNvCxnSpPr>
            <p:nvPr/>
          </p:nvCxnSpPr>
          <p:spPr>
            <a:xfrm>
              <a:off x="3737514" y="3993945"/>
              <a:ext cx="649806" cy="151487"/>
            </a:xfrm>
            <a:prstGeom prst="straightConnector1">
              <a:avLst/>
            </a:prstGeom>
            <a:ln w="101600">
              <a:solidFill>
                <a:srgbClr val="FF40FF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EE6FDB4-BC12-4C47-ADCD-9F13D1CF422F}"/>
                </a:ext>
              </a:extLst>
            </p:cNvPr>
            <p:cNvSpPr txBox="1"/>
            <p:nvPr/>
          </p:nvSpPr>
          <p:spPr>
            <a:xfrm>
              <a:off x="2914050" y="3803560"/>
              <a:ext cx="910827" cy="400110"/>
            </a:xfrm>
            <a:prstGeom prst="rect">
              <a:avLst/>
            </a:prstGeom>
            <a:solidFill>
              <a:srgbClr val="FF40FF"/>
            </a:solidFill>
            <a:ln w="7620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Cornice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5F0BAD9A-F39F-0743-9630-7CD3DD45AEFC}"/>
              </a:ext>
            </a:extLst>
          </p:cNvPr>
          <p:cNvGrpSpPr/>
          <p:nvPr/>
        </p:nvGrpSpPr>
        <p:grpSpPr>
          <a:xfrm>
            <a:off x="3177023" y="2483363"/>
            <a:ext cx="1295707" cy="686493"/>
            <a:chOff x="2861955" y="2469418"/>
            <a:chExt cx="1295707" cy="686493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C23DF8F2-D7BD-584F-B22B-FAEF972D5E2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61955" y="2778826"/>
              <a:ext cx="507509" cy="377085"/>
            </a:xfrm>
            <a:prstGeom prst="straightConnector1">
              <a:avLst/>
            </a:prstGeom>
            <a:ln w="101600">
              <a:solidFill>
                <a:srgbClr val="FF40FF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30AC2B8-9DA1-6B42-A949-3CE63E58D239}"/>
                </a:ext>
              </a:extLst>
            </p:cNvPr>
            <p:cNvSpPr txBox="1"/>
            <p:nvPr/>
          </p:nvSpPr>
          <p:spPr>
            <a:xfrm>
              <a:off x="3317367" y="2469418"/>
              <a:ext cx="840295" cy="400110"/>
            </a:xfrm>
            <a:prstGeom prst="rect">
              <a:avLst/>
            </a:prstGeom>
            <a:solidFill>
              <a:srgbClr val="FF40FF"/>
            </a:solidFill>
            <a:ln w="7620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Oculus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77E1BE70-AE45-BE4B-9FBC-FE17FE61DF84}"/>
              </a:ext>
            </a:extLst>
          </p:cNvPr>
          <p:cNvGrpSpPr/>
          <p:nvPr/>
        </p:nvGrpSpPr>
        <p:grpSpPr>
          <a:xfrm>
            <a:off x="5060084" y="3511441"/>
            <a:ext cx="1072730" cy="915371"/>
            <a:chOff x="5060084" y="3511441"/>
            <a:chExt cx="1072730" cy="915371"/>
          </a:xfrm>
        </p:grpSpPr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1A5B9092-82A3-7544-9F4B-C01A127CBBF7}"/>
                </a:ext>
              </a:extLst>
            </p:cNvPr>
            <p:cNvCxnSpPr>
              <a:cxnSpLocks/>
            </p:cNvCxnSpPr>
            <p:nvPr/>
          </p:nvCxnSpPr>
          <p:spPr>
            <a:xfrm>
              <a:off x="5627439" y="3864051"/>
              <a:ext cx="320634" cy="562761"/>
            </a:xfrm>
            <a:prstGeom prst="straightConnector1">
              <a:avLst/>
            </a:prstGeom>
            <a:ln w="101600">
              <a:solidFill>
                <a:srgbClr val="FF40FF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592FD07-628F-9048-831E-98992FD1D604}"/>
                </a:ext>
              </a:extLst>
            </p:cNvPr>
            <p:cNvSpPr txBox="1"/>
            <p:nvPr/>
          </p:nvSpPr>
          <p:spPr>
            <a:xfrm>
              <a:off x="5060084" y="3511441"/>
              <a:ext cx="1072730" cy="400110"/>
            </a:xfrm>
            <a:prstGeom prst="rect">
              <a:avLst/>
            </a:prstGeom>
            <a:solidFill>
              <a:srgbClr val="FF40FF"/>
            </a:solidFill>
            <a:ln w="7620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Pediment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90887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MS PGothic" charset="-128"/>
              </a:rPr>
              <a:t>Solution: Observer Pattern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838296E-D5E5-B743-B663-E6BA78853A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403" y="1781751"/>
            <a:ext cx="8813195" cy="358611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B538695-5278-B848-8346-D2B5A0FA593F}"/>
              </a:ext>
            </a:extLst>
          </p:cNvPr>
          <p:cNvSpPr txBox="1"/>
          <p:nvPr/>
        </p:nvSpPr>
        <p:spPr>
          <a:xfrm>
            <a:off x="0" y="6581001"/>
            <a:ext cx="54134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From Gamma et al. </a:t>
            </a:r>
            <a:r>
              <a:rPr lang="en-US" sz="1200" i="1" dirty="0">
                <a:solidFill>
                  <a:schemeClr val="bg1">
                    <a:lumMod val="50000"/>
                    <a:lumOff val="50000"/>
                  </a:schemeClr>
                </a:solidFill>
              </a:rPr>
              <a:t>Design Patterns: Elements of Reusable Object-Oriented Software</a:t>
            </a:r>
          </a:p>
        </p:txBody>
      </p:sp>
    </p:spTree>
    <p:extLst>
      <p:ext uri="{BB962C8B-B14F-4D97-AF65-F5344CB8AC3E}">
        <p14:creationId xmlns:p14="http://schemas.microsoft.com/office/powerpoint/2010/main" val="26690592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6FA30F-EF12-F144-B52D-9AED307890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628158"/>
            <a:ext cx="8229600" cy="1601684"/>
          </a:xfrm>
        </p:spPr>
        <p:txBody>
          <a:bodyPr/>
          <a:lstStyle/>
          <a:p>
            <a:r>
              <a:rPr lang="en-US" dirty="0"/>
              <a:t>Side Note:</a:t>
            </a:r>
            <a:br>
              <a:rPr lang="en-US" dirty="0"/>
            </a:br>
            <a:r>
              <a:rPr lang="en-US" dirty="0"/>
              <a:t>Lots of (Minor) Variations Exist</a:t>
            </a:r>
            <a:br>
              <a:rPr lang="en-US" dirty="0"/>
            </a:br>
            <a:r>
              <a:rPr lang="en-US" dirty="0"/>
              <a:t>for Design Patterns</a:t>
            </a:r>
          </a:p>
        </p:txBody>
      </p:sp>
    </p:spTree>
    <p:extLst>
      <p:ext uri="{BB962C8B-B14F-4D97-AF65-F5344CB8AC3E}">
        <p14:creationId xmlns:p14="http://schemas.microsoft.com/office/powerpoint/2010/main" val="10557621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6FA30F-EF12-F144-B52D-9AED30789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Refactoring.Guru</a:t>
            </a:r>
            <a:r>
              <a:rPr lang="en-US" dirty="0"/>
              <a:t> Variant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E8E808-2091-1144-8674-659A6E8200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500" y="1781139"/>
            <a:ext cx="7747000" cy="3937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9E102B6-1378-B147-A2BC-4D531450E027}"/>
              </a:ext>
            </a:extLst>
          </p:cNvPr>
          <p:cNvSpPr txBox="1"/>
          <p:nvPr/>
        </p:nvSpPr>
        <p:spPr>
          <a:xfrm>
            <a:off x="2915969" y="6581001"/>
            <a:ext cx="33120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https://</a:t>
            </a:r>
            <a:r>
              <a:rPr lang="en-US" sz="1200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refactoring.guru</a:t>
            </a:r>
            <a:r>
              <a:rPr lang="en-US" sz="12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/design-patterns/observer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1F7300A-B081-EE43-8D2B-DFAFC3F9191E}"/>
              </a:ext>
            </a:extLst>
          </p:cNvPr>
          <p:cNvGrpSpPr/>
          <p:nvPr/>
        </p:nvGrpSpPr>
        <p:grpSpPr>
          <a:xfrm>
            <a:off x="2584491" y="1689292"/>
            <a:ext cx="4332309" cy="3048001"/>
            <a:chOff x="2584491" y="1879292"/>
            <a:chExt cx="4332309" cy="3048001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98260F38-F6D2-F840-9F9E-8902FB8B78CD}"/>
                </a:ext>
              </a:extLst>
            </p:cNvPr>
            <p:cNvCxnSpPr>
              <a:cxnSpLocks/>
            </p:cNvCxnSpPr>
            <p:nvPr/>
          </p:nvCxnSpPr>
          <p:spPr>
            <a:xfrm>
              <a:off x="3420095" y="1879292"/>
              <a:ext cx="605642" cy="403761"/>
            </a:xfrm>
            <a:prstGeom prst="straightConnector1">
              <a:avLst/>
            </a:prstGeom>
            <a:ln w="76200">
              <a:solidFill>
                <a:srgbClr val="FF40FF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3B30FD32-6DFA-F145-A9E1-1F6742C8DAE1}"/>
                </a:ext>
              </a:extLst>
            </p:cNvPr>
            <p:cNvCxnSpPr>
              <a:cxnSpLocks/>
            </p:cNvCxnSpPr>
            <p:nvPr/>
          </p:nvCxnSpPr>
          <p:spPr>
            <a:xfrm>
              <a:off x="6311158" y="2197947"/>
              <a:ext cx="605642" cy="403761"/>
            </a:xfrm>
            <a:prstGeom prst="straightConnector1">
              <a:avLst/>
            </a:prstGeom>
            <a:ln w="76200">
              <a:solidFill>
                <a:srgbClr val="FF40FF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0F157EF3-F7D9-4344-9907-7971993436E6}"/>
                </a:ext>
              </a:extLst>
            </p:cNvPr>
            <p:cNvCxnSpPr>
              <a:cxnSpLocks/>
            </p:cNvCxnSpPr>
            <p:nvPr/>
          </p:nvCxnSpPr>
          <p:spPr>
            <a:xfrm>
              <a:off x="6008337" y="4523532"/>
              <a:ext cx="605642" cy="403761"/>
            </a:xfrm>
            <a:prstGeom prst="straightConnector1">
              <a:avLst/>
            </a:prstGeom>
            <a:ln w="76200">
              <a:solidFill>
                <a:srgbClr val="FF40FF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C8CF2448-5963-1047-9337-0FD464E4F0AB}"/>
                </a:ext>
              </a:extLst>
            </p:cNvPr>
            <p:cNvCxnSpPr>
              <a:cxnSpLocks/>
            </p:cNvCxnSpPr>
            <p:nvPr/>
          </p:nvCxnSpPr>
          <p:spPr>
            <a:xfrm>
              <a:off x="2584491" y="2271178"/>
              <a:ext cx="605642" cy="403761"/>
            </a:xfrm>
            <a:prstGeom prst="straightConnector1">
              <a:avLst/>
            </a:prstGeom>
            <a:ln w="76200">
              <a:solidFill>
                <a:srgbClr val="FF40FF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0D4B01B-A7E6-8E41-8A66-3290C1BC8604}"/>
              </a:ext>
            </a:extLst>
          </p:cNvPr>
          <p:cNvCxnSpPr>
            <a:cxnSpLocks/>
          </p:cNvCxnSpPr>
          <p:nvPr/>
        </p:nvCxnSpPr>
        <p:spPr>
          <a:xfrm>
            <a:off x="3660524" y="3929771"/>
            <a:ext cx="605642" cy="403761"/>
          </a:xfrm>
          <a:prstGeom prst="straightConnector1">
            <a:avLst/>
          </a:prstGeom>
          <a:ln w="76200">
            <a:solidFill>
              <a:srgbClr val="FF40FF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3772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6FA30F-EF12-F144-B52D-9AED30789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Wikipedia Variant #1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095154-BFCE-9143-BA9C-170DF55989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6260"/>
          <a:stretch/>
        </p:blipFill>
        <p:spPr>
          <a:xfrm>
            <a:off x="1446545" y="1617482"/>
            <a:ext cx="6250911" cy="46526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A25D365-F487-804F-91E6-16413D2F1D8B}"/>
              </a:ext>
            </a:extLst>
          </p:cNvPr>
          <p:cNvSpPr txBox="1"/>
          <p:nvPr/>
        </p:nvSpPr>
        <p:spPr>
          <a:xfrm>
            <a:off x="2982719" y="6581001"/>
            <a:ext cx="31785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https://</a:t>
            </a:r>
            <a:r>
              <a:rPr lang="en-US" sz="1200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en.wikipedia.org</a:t>
            </a:r>
            <a:r>
              <a:rPr lang="en-US" sz="12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/wiki/</a:t>
            </a:r>
            <a:r>
              <a:rPr lang="en-US" sz="1200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Observer_pattern</a:t>
            </a:r>
            <a:endParaRPr lang="en-US" sz="1200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8B071D-AEDF-8942-BC60-7B301F992E66}"/>
              </a:ext>
            </a:extLst>
          </p:cNvPr>
          <p:cNvSpPr txBox="1"/>
          <p:nvPr/>
        </p:nvSpPr>
        <p:spPr>
          <a:xfrm>
            <a:off x="6961182" y="1903026"/>
            <a:ext cx="1879993" cy="1384995"/>
          </a:xfrm>
          <a:prstGeom prst="rect">
            <a:avLst/>
          </a:prstGeom>
          <a:solidFill>
            <a:schemeClr val="tx1"/>
          </a:solidFill>
          <a:ln w="50800">
            <a:solidFill>
              <a:srgbClr val="FF4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FF40FF"/>
                </a:solidFill>
              </a:rPr>
              <a:t>Very similar to the </a:t>
            </a:r>
            <a:r>
              <a:rPr lang="en-US" sz="2800" dirty="0" err="1">
                <a:solidFill>
                  <a:srgbClr val="FF40FF"/>
                </a:solidFill>
              </a:rPr>
              <a:t>GoF</a:t>
            </a:r>
            <a:r>
              <a:rPr lang="en-US" sz="2800" dirty="0">
                <a:solidFill>
                  <a:srgbClr val="FF40FF"/>
                </a:solidFill>
              </a:rPr>
              <a:t> version</a:t>
            </a:r>
          </a:p>
        </p:txBody>
      </p:sp>
    </p:spTree>
    <p:extLst>
      <p:ext uri="{BB962C8B-B14F-4D97-AF65-F5344CB8AC3E}">
        <p14:creationId xmlns:p14="http://schemas.microsoft.com/office/powerpoint/2010/main" val="127823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6FA30F-EF12-F144-B52D-9AED30789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Wikipedia Variant #2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F3C67D-5AE5-AE48-B9F2-84CCBB8F1513}"/>
              </a:ext>
            </a:extLst>
          </p:cNvPr>
          <p:cNvSpPr txBox="1"/>
          <p:nvPr/>
        </p:nvSpPr>
        <p:spPr>
          <a:xfrm>
            <a:off x="2982719" y="6581001"/>
            <a:ext cx="31785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https://</a:t>
            </a:r>
            <a:r>
              <a:rPr lang="en-US" sz="1200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en.wikipedia.org</a:t>
            </a:r>
            <a:r>
              <a:rPr lang="en-US" sz="12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/wiki/</a:t>
            </a:r>
            <a:r>
              <a:rPr lang="en-US" sz="1200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Observer_pattern</a:t>
            </a:r>
            <a:endParaRPr lang="en-US" sz="1200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C6B9BDC-2B0A-7841-8BBB-E94068DA7B46}"/>
              </a:ext>
            </a:extLst>
          </p:cNvPr>
          <p:cNvGrpSpPr/>
          <p:nvPr/>
        </p:nvGrpSpPr>
        <p:grpSpPr>
          <a:xfrm>
            <a:off x="0" y="1733798"/>
            <a:ext cx="9114741" cy="4134009"/>
            <a:chOff x="1900052" y="2137558"/>
            <a:chExt cx="6519553" cy="2956956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C93257B-EF19-254B-859D-089E3CCDF14D}"/>
                </a:ext>
              </a:extLst>
            </p:cNvPr>
            <p:cNvSpPr/>
            <p:nvPr/>
          </p:nvSpPr>
          <p:spPr>
            <a:xfrm>
              <a:off x="1900052" y="2137558"/>
              <a:ext cx="6519553" cy="295695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8B82816-2F27-C942-9E33-76C7A989AD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058" t="11967" r="30519" b="45680"/>
            <a:stretch/>
          </p:blipFill>
          <p:spPr>
            <a:xfrm>
              <a:off x="2140403" y="2371725"/>
              <a:ext cx="5982320" cy="2473408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4CE3728-6E92-264A-A870-E2AE00818C97}"/>
              </a:ext>
            </a:extLst>
          </p:cNvPr>
          <p:cNvGrpSpPr/>
          <p:nvPr/>
        </p:nvGrpSpPr>
        <p:grpSpPr>
          <a:xfrm>
            <a:off x="4903929" y="2061178"/>
            <a:ext cx="1024879" cy="3168734"/>
            <a:chOff x="4892054" y="2053309"/>
            <a:chExt cx="1024879" cy="3168734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CB83E6A0-54DB-A048-ADF8-9D077F657589}"/>
                </a:ext>
              </a:extLst>
            </p:cNvPr>
            <p:cNvCxnSpPr>
              <a:cxnSpLocks/>
            </p:cNvCxnSpPr>
            <p:nvPr/>
          </p:nvCxnSpPr>
          <p:spPr>
            <a:xfrm>
              <a:off x="4892054" y="2053309"/>
              <a:ext cx="605642" cy="403761"/>
            </a:xfrm>
            <a:prstGeom prst="straightConnector1">
              <a:avLst/>
            </a:prstGeom>
            <a:ln w="76200">
              <a:solidFill>
                <a:srgbClr val="FF40FF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563190A-A3BA-7A41-AB49-295D2708AE0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12604" y="2765828"/>
              <a:ext cx="605642" cy="403761"/>
            </a:xfrm>
            <a:prstGeom prst="straightConnector1">
              <a:avLst/>
            </a:prstGeom>
            <a:ln w="76200">
              <a:solidFill>
                <a:srgbClr val="FF40FF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0BA76C3F-8575-FF42-85D0-F8DC29D716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11291" y="4818282"/>
              <a:ext cx="605642" cy="403761"/>
            </a:xfrm>
            <a:prstGeom prst="straightConnector1">
              <a:avLst/>
            </a:prstGeom>
            <a:ln w="76200">
              <a:solidFill>
                <a:srgbClr val="FF40FF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09083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32830D94-3A14-DA47-AD12-F08A1AE3E2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r="24556"/>
          <a:stretch/>
        </p:blipFill>
        <p:spPr>
          <a:xfrm>
            <a:off x="3538846" y="129001"/>
            <a:ext cx="5605153" cy="2777258"/>
          </a:xfrm>
          <a:prstGeom prst="rect">
            <a:avLst/>
          </a:prstGeom>
          <a:noFill/>
          <a:effectLst/>
        </p:spPr>
      </p:pic>
      <p:sp>
        <p:nvSpPr>
          <p:cNvPr id="40" name="Title 39">
            <a:extLst>
              <a:ext uri="{FF2B5EF4-FFF2-40B4-BE49-F238E27FC236}">
                <a16:creationId xmlns:a16="http://schemas.microsoft.com/office/drawing/2014/main" id="{9E9B5DAC-FEC0-C444-B49A-FC58185777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212275" cy="1518315"/>
          </a:xfrm>
        </p:spPr>
        <p:txBody>
          <a:bodyPr/>
          <a:lstStyle/>
          <a:p>
            <a:r>
              <a:rPr lang="en-US" dirty="0"/>
              <a:t>Application of Observer Pattern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32830D94-3A14-DA47-AD12-F08A1AE3E2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r="24556"/>
          <a:stretch/>
        </p:blipFill>
        <p:spPr>
          <a:xfrm>
            <a:off x="3538846" y="129001"/>
            <a:ext cx="5605153" cy="2777258"/>
          </a:xfrm>
          <a:prstGeom prst="rect">
            <a:avLst/>
          </a:prstGeom>
          <a:noFill/>
          <a:effectLst/>
        </p:spPr>
      </p:pic>
      <p:sp>
        <p:nvSpPr>
          <p:cNvPr id="40" name="Title 39">
            <a:extLst>
              <a:ext uri="{FF2B5EF4-FFF2-40B4-BE49-F238E27FC236}">
                <a16:creationId xmlns:a16="http://schemas.microsoft.com/office/drawing/2014/main" id="{9E9B5DAC-FEC0-C444-B49A-FC58185777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212275" cy="1518315"/>
          </a:xfrm>
        </p:spPr>
        <p:txBody>
          <a:bodyPr/>
          <a:lstStyle/>
          <a:p>
            <a:r>
              <a:rPr lang="en-US" dirty="0"/>
              <a:t>Application of Observer Pattern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B3FEF4D-ACEC-1B40-B3B3-5ACC1300CF91}"/>
              </a:ext>
            </a:extLst>
          </p:cNvPr>
          <p:cNvGrpSpPr/>
          <p:nvPr/>
        </p:nvGrpSpPr>
        <p:grpSpPr>
          <a:xfrm>
            <a:off x="938523" y="5084008"/>
            <a:ext cx="2180091" cy="1335087"/>
            <a:chOff x="236538" y="1855788"/>
            <a:chExt cx="2180091" cy="1335087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DCE3555-5CEC-7F4C-9226-AE33EE27DB1D}"/>
                </a:ext>
              </a:extLst>
            </p:cNvPr>
            <p:cNvSpPr/>
            <p:nvPr/>
          </p:nvSpPr>
          <p:spPr>
            <a:xfrm>
              <a:off x="236538" y="1855788"/>
              <a:ext cx="2180091" cy="1335087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FF4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t"/>
            <a:lstStyle/>
            <a:p>
              <a:pPr>
                <a:defRPr/>
              </a:pPr>
              <a:r>
                <a:rPr lang="en-US" sz="2000" dirty="0">
                  <a:solidFill>
                    <a:srgbClr val="FF40FF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OrdersController</a:t>
              </a:r>
            </a:p>
            <a:p>
              <a:pPr>
                <a:defRPr/>
              </a:pPr>
              <a:r>
                <a:rPr lang="en-US" sz="2000" dirty="0">
                  <a:solidFill>
                    <a:srgbClr val="FF40FF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...</a:t>
              </a:r>
            </a:p>
            <a:p>
              <a:pPr>
                <a:defRPr/>
              </a:pPr>
              <a:r>
                <a:rPr lang="en-US" sz="2000" dirty="0">
                  <a:solidFill>
                    <a:srgbClr val="FF40FF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create()</a:t>
              </a:r>
            </a:p>
            <a:p>
              <a:pPr>
                <a:defRPr/>
              </a:pPr>
              <a:r>
                <a:rPr lang="en-US" sz="2000" dirty="0">
                  <a:solidFill>
                    <a:srgbClr val="FF40FF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…</a:t>
              </a:r>
            </a:p>
            <a:p>
              <a:pPr algn="ctr">
                <a:defRPr/>
              </a:pPr>
              <a:endParaRPr lang="en-US" sz="2000" dirty="0">
                <a:solidFill>
                  <a:srgbClr val="FF40FF"/>
                </a:solidFill>
                <a:latin typeface="Arial Narrow" panose="020B0604020202020204" pitchFamily="34" charset="0"/>
                <a:cs typeface="Arial Narrow" panose="020B0604020202020204" pitchFamily="34" charset="0"/>
              </a:endParaRPr>
            </a:p>
            <a:p>
              <a:pPr algn="ctr">
                <a:defRPr/>
              </a:pPr>
              <a:endParaRPr lang="en-US" sz="2000" dirty="0">
                <a:solidFill>
                  <a:srgbClr val="FF40FF"/>
                </a:solidFill>
                <a:latin typeface="Arial Narrow" panose="020B0604020202020204" pitchFamily="34" charset="0"/>
                <a:cs typeface="Arial Narrow" panose="020B0604020202020204" pitchFamily="34" charset="0"/>
              </a:endParaRPr>
            </a:p>
            <a:p>
              <a:pPr algn="ctr">
                <a:defRPr/>
              </a:pPr>
              <a:endParaRPr lang="en-US" sz="2000" dirty="0">
                <a:solidFill>
                  <a:srgbClr val="FF40FF"/>
                </a:solidFill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6AEB0663-9C81-8442-9C3F-E82B6C0B7B88}"/>
                </a:ext>
              </a:extLst>
            </p:cNvPr>
            <p:cNvCxnSpPr>
              <a:cxnSpLocks/>
            </p:cNvCxnSpPr>
            <p:nvPr/>
          </p:nvCxnSpPr>
          <p:spPr>
            <a:xfrm>
              <a:off x="236538" y="2242749"/>
              <a:ext cx="2180091" cy="0"/>
            </a:xfrm>
            <a:prstGeom prst="line">
              <a:avLst/>
            </a:prstGeom>
            <a:ln w="12700">
              <a:solidFill>
                <a:srgbClr val="FF4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C8B42E03-ADA7-E94F-B861-51FB8E7A7D5B}"/>
                </a:ext>
              </a:extLst>
            </p:cNvPr>
            <p:cNvCxnSpPr>
              <a:cxnSpLocks/>
              <a:endCxn id="19" idx="3"/>
            </p:cNvCxnSpPr>
            <p:nvPr/>
          </p:nvCxnSpPr>
          <p:spPr>
            <a:xfrm flipV="1">
              <a:off x="236538" y="2523332"/>
              <a:ext cx="2180091" cy="9672"/>
            </a:xfrm>
            <a:prstGeom prst="line">
              <a:avLst/>
            </a:prstGeom>
            <a:ln w="12700">
              <a:solidFill>
                <a:srgbClr val="FF4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F50191C-92E7-7642-8664-1F1C35B56E51}"/>
              </a:ext>
            </a:extLst>
          </p:cNvPr>
          <p:cNvGrpSpPr/>
          <p:nvPr/>
        </p:nvGrpSpPr>
        <p:grpSpPr>
          <a:xfrm>
            <a:off x="6018976" y="5093680"/>
            <a:ext cx="2184789" cy="1335087"/>
            <a:chOff x="5568950" y="1855788"/>
            <a:chExt cx="3309938" cy="1335087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95AFDF9D-961D-FB49-86A0-371688BC2B0F}"/>
                </a:ext>
              </a:extLst>
            </p:cNvPr>
            <p:cNvSpPr/>
            <p:nvPr/>
          </p:nvSpPr>
          <p:spPr>
            <a:xfrm>
              <a:off x="5568950" y="1855788"/>
              <a:ext cx="3309938" cy="1335087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FF4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t"/>
            <a:lstStyle/>
            <a:p>
              <a:pPr>
                <a:defRPr/>
              </a:pPr>
              <a:r>
                <a:rPr lang="en-US" sz="2000" dirty="0">
                  <a:solidFill>
                    <a:srgbClr val="FF40FF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EmailNotifier</a:t>
              </a:r>
            </a:p>
            <a:p>
              <a:pPr>
                <a:defRPr/>
              </a:pPr>
              <a:r>
                <a:rPr lang="en-US" sz="2000" dirty="0">
                  <a:solidFill>
                    <a:srgbClr val="FF40FF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...</a:t>
              </a:r>
            </a:p>
            <a:p>
              <a:pPr>
                <a:defRPr/>
              </a:pPr>
              <a:r>
                <a:rPr lang="en-US" sz="2000" dirty="0" err="1">
                  <a:solidFill>
                    <a:srgbClr val="FF40FF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order_notification</a:t>
              </a:r>
              <a:r>
                <a:rPr lang="en-US" sz="2000" dirty="0">
                  <a:solidFill>
                    <a:srgbClr val="FF40FF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()</a:t>
              </a:r>
            </a:p>
            <a:p>
              <a:pPr>
                <a:defRPr/>
              </a:pPr>
              <a:r>
                <a:rPr lang="en-US" sz="2000" dirty="0">
                  <a:solidFill>
                    <a:srgbClr val="FF40FF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...</a:t>
              </a:r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B5019D5F-FAFE-9348-BE67-0D34A08342B2}"/>
                </a:ext>
              </a:extLst>
            </p:cNvPr>
            <p:cNvCxnSpPr/>
            <p:nvPr/>
          </p:nvCxnSpPr>
          <p:spPr>
            <a:xfrm>
              <a:off x="5568950" y="2242749"/>
              <a:ext cx="3309938" cy="0"/>
            </a:xfrm>
            <a:prstGeom prst="line">
              <a:avLst/>
            </a:prstGeom>
            <a:ln w="12700">
              <a:solidFill>
                <a:srgbClr val="FF4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590387EB-493E-F64F-B7BA-E9DED7B80C69}"/>
                </a:ext>
              </a:extLst>
            </p:cNvPr>
            <p:cNvCxnSpPr/>
            <p:nvPr/>
          </p:nvCxnSpPr>
          <p:spPr>
            <a:xfrm>
              <a:off x="5568950" y="2533004"/>
              <a:ext cx="3309938" cy="0"/>
            </a:xfrm>
            <a:prstGeom prst="line">
              <a:avLst/>
            </a:prstGeom>
            <a:ln w="12700">
              <a:solidFill>
                <a:srgbClr val="FF4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EEA2C3B6-410A-1344-9B52-C04C05DCDA13}"/>
              </a:ext>
            </a:extLst>
          </p:cNvPr>
          <p:cNvCxnSpPr>
            <a:cxnSpLocks/>
          </p:cNvCxnSpPr>
          <p:nvPr/>
        </p:nvCxnSpPr>
        <p:spPr>
          <a:xfrm flipH="1">
            <a:off x="2495303" y="2299501"/>
            <a:ext cx="1708562" cy="2700011"/>
          </a:xfrm>
          <a:prstGeom prst="straightConnector1">
            <a:avLst/>
          </a:prstGeom>
          <a:ln w="76200">
            <a:solidFill>
              <a:srgbClr val="FF40FF"/>
            </a:solidFill>
            <a:headEnd type="oval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52AB7B20-184E-B44F-BC76-8D35CFDBB4F8}"/>
              </a:ext>
            </a:extLst>
          </p:cNvPr>
          <p:cNvCxnSpPr>
            <a:cxnSpLocks/>
          </p:cNvCxnSpPr>
          <p:nvPr/>
        </p:nvCxnSpPr>
        <p:spPr>
          <a:xfrm flipH="1">
            <a:off x="7410203" y="1905276"/>
            <a:ext cx="793562" cy="3178732"/>
          </a:xfrm>
          <a:prstGeom prst="straightConnector1">
            <a:avLst/>
          </a:prstGeom>
          <a:ln w="76200">
            <a:solidFill>
              <a:srgbClr val="FF40FF"/>
            </a:solidFill>
            <a:headEnd type="oval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8530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32830D94-3A14-DA47-AD12-F08A1AE3E2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r="24556"/>
          <a:stretch/>
        </p:blipFill>
        <p:spPr>
          <a:xfrm>
            <a:off x="3538846" y="129001"/>
            <a:ext cx="5605153" cy="2777258"/>
          </a:xfrm>
          <a:prstGeom prst="rect">
            <a:avLst/>
          </a:prstGeom>
          <a:noFill/>
          <a:effectLst/>
        </p:spPr>
      </p:pic>
      <p:sp>
        <p:nvSpPr>
          <p:cNvPr id="40" name="Title 39">
            <a:extLst>
              <a:ext uri="{FF2B5EF4-FFF2-40B4-BE49-F238E27FC236}">
                <a16:creationId xmlns:a16="http://schemas.microsoft.com/office/drawing/2014/main" id="{9E9B5DAC-FEC0-C444-B49A-FC58185777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212275" cy="1518315"/>
          </a:xfrm>
        </p:spPr>
        <p:txBody>
          <a:bodyPr/>
          <a:lstStyle/>
          <a:p>
            <a:r>
              <a:rPr lang="en-US" dirty="0"/>
              <a:t>Application of Observer Pattern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B3FEF4D-ACEC-1B40-B3B3-5ACC1300CF91}"/>
              </a:ext>
            </a:extLst>
          </p:cNvPr>
          <p:cNvGrpSpPr/>
          <p:nvPr/>
        </p:nvGrpSpPr>
        <p:grpSpPr>
          <a:xfrm>
            <a:off x="938523" y="5084008"/>
            <a:ext cx="2180091" cy="1335087"/>
            <a:chOff x="236538" y="1855788"/>
            <a:chExt cx="2180091" cy="1335087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DCE3555-5CEC-7F4C-9226-AE33EE27DB1D}"/>
                </a:ext>
              </a:extLst>
            </p:cNvPr>
            <p:cNvSpPr/>
            <p:nvPr/>
          </p:nvSpPr>
          <p:spPr>
            <a:xfrm>
              <a:off x="236538" y="1855788"/>
              <a:ext cx="2180091" cy="1335087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t"/>
            <a:lstStyle/>
            <a:p>
              <a:pPr>
                <a:defRPr/>
              </a:pPr>
              <a:r>
                <a:rPr lang="en-US" sz="2000" dirty="0">
                  <a:latin typeface="Arial Narrow" panose="020B0604020202020204" pitchFamily="34" charset="0"/>
                  <a:cs typeface="Arial Narrow" panose="020B0604020202020204" pitchFamily="34" charset="0"/>
                </a:rPr>
                <a:t>OrdersController</a:t>
              </a:r>
            </a:p>
            <a:p>
              <a:pPr>
                <a:defRPr/>
              </a:pPr>
              <a:r>
                <a:rPr lang="en-US" sz="2000" dirty="0">
                  <a:latin typeface="Arial Narrow" panose="020B0604020202020204" pitchFamily="34" charset="0"/>
                  <a:cs typeface="Arial Narrow" panose="020B0604020202020204" pitchFamily="34" charset="0"/>
                </a:rPr>
                <a:t>...</a:t>
              </a:r>
            </a:p>
            <a:p>
              <a:pPr>
                <a:defRPr/>
              </a:pPr>
              <a:r>
                <a:rPr lang="en-US" sz="2000" dirty="0">
                  <a:latin typeface="Arial Narrow" panose="020B0604020202020204" pitchFamily="34" charset="0"/>
                  <a:cs typeface="Arial Narrow" panose="020B0604020202020204" pitchFamily="34" charset="0"/>
                </a:rPr>
                <a:t>create()</a:t>
              </a:r>
            </a:p>
            <a:p>
              <a:pPr>
                <a:defRPr/>
              </a:pPr>
              <a:r>
                <a:rPr lang="en-US" sz="2000" dirty="0">
                  <a:latin typeface="Arial Narrow" panose="020B0604020202020204" pitchFamily="34" charset="0"/>
                  <a:cs typeface="Arial Narrow" panose="020B0604020202020204" pitchFamily="34" charset="0"/>
                </a:rPr>
                <a:t>…</a:t>
              </a:r>
            </a:p>
            <a:p>
              <a:pPr algn="ctr">
                <a:defRPr/>
              </a:pPr>
              <a:endParaRPr lang="en-US" sz="2000" dirty="0">
                <a:latin typeface="Arial Narrow" panose="020B0604020202020204" pitchFamily="34" charset="0"/>
                <a:cs typeface="Arial Narrow" panose="020B0604020202020204" pitchFamily="34" charset="0"/>
              </a:endParaRPr>
            </a:p>
            <a:p>
              <a:pPr algn="ctr">
                <a:defRPr/>
              </a:pPr>
              <a:endParaRPr lang="en-US" sz="2000" dirty="0">
                <a:latin typeface="Arial Narrow" panose="020B0604020202020204" pitchFamily="34" charset="0"/>
                <a:cs typeface="Arial Narrow" panose="020B0604020202020204" pitchFamily="34" charset="0"/>
              </a:endParaRPr>
            </a:p>
            <a:p>
              <a:pPr algn="ctr">
                <a:defRPr/>
              </a:pPr>
              <a:endParaRPr lang="en-US" sz="2000" dirty="0"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6AEB0663-9C81-8442-9C3F-E82B6C0B7B88}"/>
                </a:ext>
              </a:extLst>
            </p:cNvPr>
            <p:cNvCxnSpPr>
              <a:cxnSpLocks/>
            </p:cNvCxnSpPr>
            <p:nvPr/>
          </p:nvCxnSpPr>
          <p:spPr>
            <a:xfrm>
              <a:off x="236538" y="2242749"/>
              <a:ext cx="2180091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C8B42E03-ADA7-E94F-B861-51FB8E7A7D5B}"/>
                </a:ext>
              </a:extLst>
            </p:cNvPr>
            <p:cNvCxnSpPr>
              <a:cxnSpLocks/>
              <a:endCxn id="19" idx="3"/>
            </p:cNvCxnSpPr>
            <p:nvPr/>
          </p:nvCxnSpPr>
          <p:spPr>
            <a:xfrm flipV="1">
              <a:off x="236538" y="2523332"/>
              <a:ext cx="2180091" cy="967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F50191C-92E7-7642-8664-1F1C35B56E51}"/>
              </a:ext>
            </a:extLst>
          </p:cNvPr>
          <p:cNvGrpSpPr/>
          <p:nvPr/>
        </p:nvGrpSpPr>
        <p:grpSpPr>
          <a:xfrm>
            <a:off x="6018976" y="5093680"/>
            <a:ext cx="2184789" cy="1335087"/>
            <a:chOff x="5568950" y="1855788"/>
            <a:chExt cx="3309938" cy="1335087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95AFDF9D-961D-FB49-86A0-371688BC2B0F}"/>
                </a:ext>
              </a:extLst>
            </p:cNvPr>
            <p:cNvSpPr/>
            <p:nvPr/>
          </p:nvSpPr>
          <p:spPr>
            <a:xfrm>
              <a:off x="5568950" y="1855788"/>
              <a:ext cx="3309938" cy="1335087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t"/>
            <a:lstStyle/>
            <a:p>
              <a:pPr>
                <a:defRPr/>
              </a:pPr>
              <a:r>
                <a:rPr lang="en-US" sz="2000" dirty="0">
                  <a:latin typeface="Arial Narrow" panose="020B0604020202020204" pitchFamily="34" charset="0"/>
                  <a:cs typeface="Arial Narrow" panose="020B0604020202020204" pitchFamily="34" charset="0"/>
                </a:rPr>
                <a:t>EmailNotifier</a:t>
              </a:r>
            </a:p>
            <a:p>
              <a:pPr>
                <a:defRPr/>
              </a:pPr>
              <a:r>
                <a:rPr lang="en-US" sz="2000" dirty="0">
                  <a:latin typeface="Arial Narrow" panose="020B0604020202020204" pitchFamily="34" charset="0"/>
                  <a:cs typeface="Arial Narrow" panose="020B0604020202020204" pitchFamily="34" charset="0"/>
                </a:rPr>
                <a:t>...</a:t>
              </a:r>
            </a:p>
            <a:p>
              <a:pPr>
                <a:defRPr/>
              </a:pPr>
              <a:r>
                <a:rPr lang="en-US" sz="2000" dirty="0" err="1">
                  <a:latin typeface="Arial Narrow" panose="020B0604020202020204" pitchFamily="34" charset="0"/>
                  <a:cs typeface="Arial Narrow" panose="020B0604020202020204" pitchFamily="34" charset="0"/>
                </a:rPr>
                <a:t>order_notification</a:t>
              </a:r>
              <a:r>
                <a:rPr lang="en-US" sz="2000" dirty="0">
                  <a:latin typeface="Arial Narrow" panose="020B0604020202020204" pitchFamily="34" charset="0"/>
                  <a:cs typeface="Arial Narrow" panose="020B0604020202020204" pitchFamily="34" charset="0"/>
                </a:rPr>
                <a:t>()</a:t>
              </a:r>
            </a:p>
            <a:p>
              <a:pPr>
                <a:defRPr/>
              </a:pPr>
              <a:r>
                <a:rPr lang="en-US" sz="2000" dirty="0">
                  <a:latin typeface="Arial Narrow" panose="020B0604020202020204" pitchFamily="34" charset="0"/>
                  <a:cs typeface="Arial Narrow" panose="020B0604020202020204" pitchFamily="34" charset="0"/>
                </a:rPr>
                <a:t>...</a:t>
              </a:r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B5019D5F-FAFE-9348-BE67-0D34A08342B2}"/>
                </a:ext>
              </a:extLst>
            </p:cNvPr>
            <p:cNvCxnSpPr/>
            <p:nvPr/>
          </p:nvCxnSpPr>
          <p:spPr>
            <a:xfrm>
              <a:off x="5568950" y="2242749"/>
              <a:ext cx="330993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590387EB-493E-F64F-B7BA-E9DED7B80C69}"/>
                </a:ext>
              </a:extLst>
            </p:cNvPr>
            <p:cNvCxnSpPr/>
            <p:nvPr/>
          </p:nvCxnSpPr>
          <p:spPr>
            <a:xfrm>
              <a:off x="5568950" y="2533004"/>
              <a:ext cx="330993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EEA2C3B6-410A-1344-9B52-C04C05DCDA13}"/>
              </a:ext>
            </a:extLst>
          </p:cNvPr>
          <p:cNvCxnSpPr>
            <a:cxnSpLocks/>
          </p:cNvCxnSpPr>
          <p:nvPr/>
        </p:nvCxnSpPr>
        <p:spPr>
          <a:xfrm flipH="1">
            <a:off x="2386940" y="1162309"/>
            <a:ext cx="1151907" cy="1352925"/>
          </a:xfrm>
          <a:prstGeom prst="straightConnector1">
            <a:avLst/>
          </a:prstGeom>
          <a:ln w="76200">
            <a:solidFill>
              <a:srgbClr val="FF40FF"/>
            </a:solidFill>
            <a:headEnd type="oval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4A1D9CC-39AC-344F-8F36-D17302A991D0}"/>
              </a:ext>
            </a:extLst>
          </p:cNvPr>
          <p:cNvGrpSpPr/>
          <p:nvPr/>
        </p:nvGrpSpPr>
        <p:grpSpPr>
          <a:xfrm>
            <a:off x="938523" y="2637457"/>
            <a:ext cx="2180091" cy="1687737"/>
            <a:chOff x="236538" y="1855788"/>
            <a:chExt cx="2180091" cy="1687737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5F4A997-DFB8-E04F-BA55-DAC8890E0314}"/>
                </a:ext>
              </a:extLst>
            </p:cNvPr>
            <p:cNvSpPr/>
            <p:nvPr/>
          </p:nvSpPr>
          <p:spPr>
            <a:xfrm>
              <a:off x="236538" y="1855788"/>
              <a:ext cx="2180091" cy="1687737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FF4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t"/>
            <a:lstStyle/>
            <a:p>
              <a:pPr>
                <a:defRPr/>
              </a:pPr>
              <a:r>
                <a:rPr lang="en-US" sz="2000" i="1" dirty="0">
                  <a:solidFill>
                    <a:srgbClr val="FF40FF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Subject</a:t>
              </a:r>
            </a:p>
            <a:p>
              <a:pPr>
                <a:defRPr/>
              </a:pPr>
              <a:r>
                <a:rPr lang="en-US" sz="2000" dirty="0">
                  <a:solidFill>
                    <a:srgbClr val="FF40FF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...</a:t>
              </a:r>
            </a:p>
            <a:p>
              <a:pPr>
                <a:defRPr/>
              </a:pPr>
              <a:r>
                <a:rPr lang="en-US" sz="2000" dirty="0">
                  <a:solidFill>
                    <a:srgbClr val="FF40FF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attach(observer)</a:t>
              </a:r>
            </a:p>
            <a:p>
              <a:pPr>
                <a:defRPr/>
              </a:pPr>
              <a:r>
                <a:rPr lang="en-US" sz="2000" dirty="0">
                  <a:solidFill>
                    <a:srgbClr val="FF40FF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detach(observer)</a:t>
              </a:r>
            </a:p>
            <a:p>
              <a:pPr>
                <a:defRPr/>
              </a:pPr>
              <a:r>
                <a:rPr lang="en-US" sz="2000" dirty="0">
                  <a:solidFill>
                    <a:srgbClr val="FF40FF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notify()</a:t>
              </a:r>
            </a:p>
            <a:p>
              <a:pPr algn="ctr">
                <a:defRPr/>
              </a:pPr>
              <a:endParaRPr lang="en-US" sz="2000" dirty="0">
                <a:solidFill>
                  <a:srgbClr val="FF40FF"/>
                </a:solidFill>
                <a:latin typeface="Arial Narrow" panose="020B0604020202020204" pitchFamily="34" charset="0"/>
                <a:cs typeface="Arial Narrow" panose="020B0604020202020204" pitchFamily="34" charset="0"/>
              </a:endParaRPr>
            </a:p>
            <a:p>
              <a:pPr algn="ctr">
                <a:defRPr/>
              </a:pPr>
              <a:endParaRPr lang="en-US" sz="2000" dirty="0">
                <a:solidFill>
                  <a:srgbClr val="FF40FF"/>
                </a:solidFill>
                <a:latin typeface="Arial Narrow" panose="020B0604020202020204" pitchFamily="34" charset="0"/>
                <a:cs typeface="Arial Narrow" panose="020B0604020202020204" pitchFamily="34" charset="0"/>
              </a:endParaRPr>
            </a:p>
            <a:p>
              <a:pPr algn="ctr">
                <a:defRPr/>
              </a:pPr>
              <a:endParaRPr lang="en-US" sz="2000" dirty="0">
                <a:solidFill>
                  <a:srgbClr val="FF40FF"/>
                </a:solidFill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AA3D863-5A4B-A74B-907F-3AFC68AA5DE6}"/>
                </a:ext>
              </a:extLst>
            </p:cNvPr>
            <p:cNvCxnSpPr>
              <a:cxnSpLocks/>
            </p:cNvCxnSpPr>
            <p:nvPr/>
          </p:nvCxnSpPr>
          <p:spPr>
            <a:xfrm>
              <a:off x="236538" y="2242749"/>
              <a:ext cx="2180091" cy="0"/>
            </a:xfrm>
            <a:prstGeom prst="line">
              <a:avLst/>
            </a:prstGeom>
            <a:ln w="12700">
              <a:solidFill>
                <a:srgbClr val="FF4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AB6A4F8E-585E-E445-A3B3-3377BF7F9993}"/>
                </a:ext>
              </a:extLst>
            </p:cNvPr>
            <p:cNvCxnSpPr>
              <a:cxnSpLocks/>
            </p:cNvCxnSpPr>
            <p:nvPr/>
          </p:nvCxnSpPr>
          <p:spPr>
            <a:xfrm>
              <a:off x="236538" y="2533004"/>
              <a:ext cx="2180091" cy="0"/>
            </a:xfrm>
            <a:prstGeom prst="line">
              <a:avLst/>
            </a:prstGeom>
            <a:ln w="12700">
              <a:solidFill>
                <a:srgbClr val="FF4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18493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32830D94-3A14-DA47-AD12-F08A1AE3E2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r="24556"/>
          <a:stretch/>
        </p:blipFill>
        <p:spPr>
          <a:xfrm>
            <a:off x="3538846" y="129001"/>
            <a:ext cx="5605153" cy="2777258"/>
          </a:xfrm>
          <a:prstGeom prst="rect">
            <a:avLst/>
          </a:prstGeom>
          <a:noFill/>
          <a:effectLst/>
        </p:spPr>
      </p:pic>
      <p:sp>
        <p:nvSpPr>
          <p:cNvPr id="40" name="Title 39">
            <a:extLst>
              <a:ext uri="{FF2B5EF4-FFF2-40B4-BE49-F238E27FC236}">
                <a16:creationId xmlns:a16="http://schemas.microsoft.com/office/drawing/2014/main" id="{9E9B5DAC-FEC0-C444-B49A-FC58185777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212275" cy="1518315"/>
          </a:xfrm>
        </p:spPr>
        <p:txBody>
          <a:bodyPr/>
          <a:lstStyle/>
          <a:p>
            <a:r>
              <a:rPr lang="en-US" dirty="0"/>
              <a:t>Application of Observer Pattern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B3FEF4D-ACEC-1B40-B3B3-5ACC1300CF91}"/>
              </a:ext>
            </a:extLst>
          </p:cNvPr>
          <p:cNvGrpSpPr/>
          <p:nvPr/>
        </p:nvGrpSpPr>
        <p:grpSpPr>
          <a:xfrm>
            <a:off x="938523" y="5084008"/>
            <a:ext cx="2180091" cy="1335087"/>
            <a:chOff x="236538" y="1855788"/>
            <a:chExt cx="2180091" cy="1335087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DCE3555-5CEC-7F4C-9226-AE33EE27DB1D}"/>
                </a:ext>
              </a:extLst>
            </p:cNvPr>
            <p:cNvSpPr/>
            <p:nvPr/>
          </p:nvSpPr>
          <p:spPr>
            <a:xfrm>
              <a:off x="236538" y="1855788"/>
              <a:ext cx="2180091" cy="1335087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t"/>
            <a:lstStyle/>
            <a:p>
              <a:pPr>
                <a:defRPr/>
              </a:pPr>
              <a:r>
                <a:rPr lang="en-US" sz="2000" dirty="0">
                  <a:latin typeface="Arial Narrow" panose="020B0604020202020204" pitchFamily="34" charset="0"/>
                  <a:cs typeface="Arial Narrow" panose="020B0604020202020204" pitchFamily="34" charset="0"/>
                </a:rPr>
                <a:t>OrdersController</a:t>
              </a:r>
            </a:p>
            <a:p>
              <a:pPr>
                <a:defRPr/>
              </a:pPr>
              <a:r>
                <a:rPr lang="en-US" sz="2000" dirty="0">
                  <a:latin typeface="Arial Narrow" panose="020B0604020202020204" pitchFamily="34" charset="0"/>
                  <a:cs typeface="Arial Narrow" panose="020B0604020202020204" pitchFamily="34" charset="0"/>
                </a:rPr>
                <a:t>...</a:t>
              </a:r>
            </a:p>
            <a:p>
              <a:pPr>
                <a:defRPr/>
              </a:pPr>
              <a:r>
                <a:rPr lang="en-US" sz="2000" dirty="0">
                  <a:latin typeface="Arial Narrow" panose="020B0604020202020204" pitchFamily="34" charset="0"/>
                  <a:cs typeface="Arial Narrow" panose="020B0604020202020204" pitchFamily="34" charset="0"/>
                </a:rPr>
                <a:t>create()</a:t>
              </a:r>
            </a:p>
            <a:p>
              <a:pPr>
                <a:defRPr/>
              </a:pPr>
              <a:r>
                <a:rPr lang="en-US" sz="2000" dirty="0">
                  <a:latin typeface="Arial Narrow" panose="020B0604020202020204" pitchFamily="34" charset="0"/>
                  <a:cs typeface="Arial Narrow" panose="020B0604020202020204" pitchFamily="34" charset="0"/>
                </a:rPr>
                <a:t>…</a:t>
              </a:r>
            </a:p>
            <a:p>
              <a:pPr algn="ctr">
                <a:defRPr/>
              </a:pPr>
              <a:endParaRPr lang="en-US" sz="2000" dirty="0">
                <a:latin typeface="Arial Narrow" panose="020B0604020202020204" pitchFamily="34" charset="0"/>
                <a:cs typeface="Arial Narrow" panose="020B0604020202020204" pitchFamily="34" charset="0"/>
              </a:endParaRPr>
            </a:p>
            <a:p>
              <a:pPr algn="ctr">
                <a:defRPr/>
              </a:pPr>
              <a:endParaRPr lang="en-US" sz="2000" dirty="0">
                <a:latin typeface="Arial Narrow" panose="020B0604020202020204" pitchFamily="34" charset="0"/>
                <a:cs typeface="Arial Narrow" panose="020B0604020202020204" pitchFamily="34" charset="0"/>
              </a:endParaRPr>
            </a:p>
            <a:p>
              <a:pPr algn="ctr">
                <a:defRPr/>
              </a:pPr>
              <a:endParaRPr lang="en-US" sz="2000" dirty="0"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6AEB0663-9C81-8442-9C3F-E82B6C0B7B88}"/>
                </a:ext>
              </a:extLst>
            </p:cNvPr>
            <p:cNvCxnSpPr>
              <a:cxnSpLocks/>
            </p:cNvCxnSpPr>
            <p:nvPr/>
          </p:nvCxnSpPr>
          <p:spPr>
            <a:xfrm>
              <a:off x="236538" y="2242749"/>
              <a:ext cx="2180091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C8B42E03-ADA7-E94F-B861-51FB8E7A7D5B}"/>
                </a:ext>
              </a:extLst>
            </p:cNvPr>
            <p:cNvCxnSpPr>
              <a:cxnSpLocks/>
              <a:endCxn id="19" idx="3"/>
            </p:cNvCxnSpPr>
            <p:nvPr/>
          </p:nvCxnSpPr>
          <p:spPr>
            <a:xfrm flipV="1">
              <a:off x="236538" y="2523332"/>
              <a:ext cx="2180091" cy="967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F50191C-92E7-7642-8664-1F1C35B56E51}"/>
              </a:ext>
            </a:extLst>
          </p:cNvPr>
          <p:cNvGrpSpPr/>
          <p:nvPr/>
        </p:nvGrpSpPr>
        <p:grpSpPr>
          <a:xfrm>
            <a:off x="6018976" y="5093680"/>
            <a:ext cx="2184789" cy="1335087"/>
            <a:chOff x="5568950" y="1855788"/>
            <a:chExt cx="3309938" cy="1335087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95AFDF9D-961D-FB49-86A0-371688BC2B0F}"/>
                </a:ext>
              </a:extLst>
            </p:cNvPr>
            <p:cNvSpPr/>
            <p:nvPr/>
          </p:nvSpPr>
          <p:spPr>
            <a:xfrm>
              <a:off x="5568950" y="1855788"/>
              <a:ext cx="3309938" cy="1335087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t"/>
            <a:lstStyle/>
            <a:p>
              <a:pPr>
                <a:defRPr/>
              </a:pPr>
              <a:r>
                <a:rPr lang="en-US" sz="2000" dirty="0">
                  <a:latin typeface="Arial Narrow" panose="020B0604020202020204" pitchFamily="34" charset="0"/>
                  <a:cs typeface="Arial Narrow" panose="020B0604020202020204" pitchFamily="34" charset="0"/>
                </a:rPr>
                <a:t>EmailNotifier</a:t>
              </a:r>
            </a:p>
            <a:p>
              <a:pPr>
                <a:defRPr/>
              </a:pPr>
              <a:r>
                <a:rPr lang="en-US" sz="2000" dirty="0">
                  <a:latin typeface="Arial Narrow" panose="020B0604020202020204" pitchFamily="34" charset="0"/>
                  <a:cs typeface="Arial Narrow" panose="020B0604020202020204" pitchFamily="34" charset="0"/>
                </a:rPr>
                <a:t>...</a:t>
              </a:r>
            </a:p>
            <a:p>
              <a:pPr>
                <a:defRPr/>
              </a:pPr>
              <a:r>
                <a:rPr lang="en-US" sz="2000" dirty="0" err="1">
                  <a:latin typeface="Arial Narrow" panose="020B0604020202020204" pitchFamily="34" charset="0"/>
                  <a:cs typeface="Arial Narrow" panose="020B0604020202020204" pitchFamily="34" charset="0"/>
                </a:rPr>
                <a:t>order_notification</a:t>
              </a:r>
              <a:r>
                <a:rPr lang="en-US" sz="2000" dirty="0">
                  <a:latin typeface="Arial Narrow" panose="020B0604020202020204" pitchFamily="34" charset="0"/>
                  <a:cs typeface="Arial Narrow" panose="020B0604020202020204" pitchFamily="34" charset="0"/>
                </a:rPr>
                <a:t>()</a:t>
              </a:r>
            </a:p>
            <a:p>
              <a:pPr>
                <a:defRPr/>
              </a:pPr>
              <a:r>
                <a:rPr lang="en-US" sz="2000" dirty="0">
                  <a:latin typeface="Arial Narrow" panose="020B0604020202020204" pitchFamily="34" charset="0"/>
                  <a:cs typeface="Arial Narrow" panose="020B0604020202020204" pitchFamily="34" charset="0"/>
                </a:rPr>
                <a:t>...</a:t>
              </a:r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B5019D5F-FAFE-9348-BE67-0D34A08342B2}"/>
                </a:ext>
              </a:extLst>
            </p:cNvPr>
            <p:cNvCxnSpPr/>
            <p:nvPr/>
          </p:nvCxnSpPr>
          <p:spPr>
            <a:xfrm>
              <a:off x="5568950" y="2242749"/>
              <a:ext cx="330993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590387EB-493E-F64F-B7BA-E9DED7B80C69}"/>
                </a:ext>
              </a:extLst>
            </p:cNvPr>
            <p:cNvCxnSpPr/>
            <p:nvPr/>
          </p:nvCxnSpPr>
          <p:spPr>
            <a:xfrm>
              <a:off x="5568950" y="2533004"/>
              <a:ext cx="330993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4A1D9CC-39AC-344F-8F36-D17302A991D0}"/>
              </a:ext>
            </a:extLst>
          </p:cNvPr>
          <p:cNvGrpSpPr/>
          <p:nvPr/>
        </p:nvGrpSpPr>
        <p:grpSpPr>
          <a:xfrm>
            <a:off x="938523" y="2637457"/>
            <a:ext cx="2180091" cy="1687737"/>
            <a:chOff x="236538" y="1855788"/>
            <a:chExt cx="2180091" cy="1687737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5F4A997-DFB8-E04F-BA55-DAC8890E0314}"/>
                </a:ext>
              </a:extLst>
            </p:cNvPr>
            <p:cNvSpPr/>
            <p:nvPr/>
          </p:nvSpPr>
          <p:spPr>
            <a:xfrm>
              <a:off x="236538" y="1855788"/>
              <a:ext cx="2180091" cy="1687737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t"/>
            <a:lstStyle/>
            <a:p>
              <a:pPr>
                <a:defRPr/>
              </a:pPr>
              <a:r>
                <a:rPr lang="en-US" sz="2000" i="1" dirty="0">
                  <a:latin typeface="Arial Narrow" panose="020B0604020202020204" pitchFamily="34" charset="0"/>
                  <a:cs typeface="Arial Narrow" panose="020B0604020202020204" pitchFamily="34" charset="0"/>
                </a:rPr>
                <a:t>Subject</a:t>
              </a:r>
            </a:p>
            <a:p>
              <a:pPr>
                <a:defRPr/>
              </a:pPr>
              <a:r>
                <a:rPr lang="en-US" sz="2000" dirty="0">
                  <a:latin typeface="Arial Narrow" panose="020B0604020202020204" pitchFamily="34" charset="0"/>
                  <a:cs typeface="Arial Narrow" panose="020B0604020202020204" pitchFamily="34" charset="0"/>
                </a:rPr>
                <a:t>...</a:t>
              </a:r>
            </a:p>
            <a:p>
              <a:pPr>
                <a:defRPr/>
              </a:pPr>
              <a:r>
                <a:rPr lang="en-US" sz="2000" dirty="0">
                  <a:latin typeface="Arial Narrow" panose="020B0604020202020204" pitchFamily="34" charset="0"/>
                  <a:cs typeface="Arial Narrow" panose="020B0604020202020204" pitchFamily="34" charset="0"/>
                </a:rPr>
                <a:t>attach(observer)</a:t>
              </a:r>
            </a:p>
            <a:p>
              <a:pPr>
                <a:defRPr/>
              </a:pPr>
              <a:r>
                <a:rPr lang="en-US" sz="2000" dirty="0">
                  <a:latin typeface="Arial Narrow" panose="020B0604020202020204" pitchFamily="34" charset="0"/>
                  <a:cs typeface="Arial Narrow" panose="020B0604020202020204" pitchFamily="34" charset="0"/>
                </a:rPr>
                <a:t>detach(observer)</a:t>
              </a:r>
            </a:p>
            <a:p>
              <a:pPr>
                <a:defRPr/>
              </a:pPr>
              <a:r>
                <a:rPr lang="en-US" sz="2000" dirty="0">
                  <a:latin typeface="Arial Narrow" panose="020B0604020202020204" pitchFamily="34" charset="0"/>
                  <a:cs typeface="Arial Narrow" panose="020B0604020202020204" pitchFamily="34" charset="0"/>
                </a:rPr>
                <a:t>notify()</a:t>
              </a:r>
            </a:p>
            <a:p>
              <a:pPr algn="ctr">
                <a:defRPr/>
              </a:pPr>
              <a:endParaRPr lang="en-US" sz="2000" dirty="0">
                <a:latin typeface="Arial Narrow" panose="020B0604020202020204" pitchFamily="34" charset="0"/>
                <a:cs typeface="Arial Narrow" panose="020B0604020202020204" pitchFamily="34" charset="0"/>
              </a:endParaRPr>
            </a:p>
            <a:p>
              <a:pPr algn="ctr">
                <a:defRPr/>
              </a:pPr>
              <a:endParaRPr lang="en-US" sz="2000" dirty="0">
                <a:latin typeface="Arial Narrow" panose="020B0604020202020204" pitchFamily="34" charset="0"/>
                <a:cs typeface="Arial Narrow" panose="020B0604020202020204" pitchFamily="34" charset="0"/>
              </a:endParaRPr>
            </a:p>
            <a:p>
              <a:pPr algn="ctr">
                <a:defRPr/>
              </a:pPr>
              <a:endParaRPr lang="en-US" sz="2000" dirty="0"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AA3D863-5A4B-A74B-907F-3AFC68AA5DE6}"/>
                </a:ext>
              </a:extLst>
            </p:cNvPr>
            <p:cNvCxnSpPr>
              <a:cxnSpLocks/>
            </p:cNvCxnSpPr>
            <p:nvPr/>
          </p:nvCxnSpPr>
          <p:spPr>
            <a:xfrm>
              <a:off x="236538" y="2242749"/>
              <a:ext cx="2180091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AB6A4F8E-585E-E445-A3B3-3377BF7F9993}"/>
                </a:ext>
              </a:extLst>
            </p:cNvPr>
            <p:cNvCxnSpPr>
              <a:cxnSpLocks/>
            </p:cNvCxnSpPr>
            <p:nvPr/>
          </p:nvCxnSpPr>
          <p:spPr>
            <a:xfrm>
              <a:off x="236538" y="2533004"/>
              <a:ext cx="2180091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DFB6284A-BC1E-6840-BA2C-32743FA6077A}"/>
              </a:ext>
            </a:extLst>
          </p:cNvPr>
          <p:cNvGrpSpPr/>
          <p:nvPr/>
        </p:nvGrpSpPr>
        <p:grpSpPr>
          <a:xfrm>
            <a:off x="1844500" y="4336771"/>
            <a:ext cx="368135" cy="756909"/>
            <a:chOff x="1844500" y="4336771"/>
            <a:chExt cx="368135" cy="756909"/>
          </a:xfrm>
        </p:grpSpPr>
        <p:sp>
          <p:nvSpPr>
            <p:cNvPr id="2" name="Triangle 1">
              <a:extLst>
                <a:ext uri="{FF2B5EF4-FFF2-40B4-BE49-F238E27FC236}">
                  <a16:creationId xmlns:a16="http://schemas.microsoft.com/office/drawing/2014/main" id="{13D3CAB9-FD89-7642-A3F7-1B2F4E8642E0}"/>
                </a:ext>
              </a:extLst>
            </p:cNvPr>
            <p:cNvSpPr/>
            <p:nvPr/>
          </p:nvSpPr>
          <p:spPr>
            <a:xfrm>
              <a:off x="1844500" y="4336771"/>
              <a:ext cx="368135" cy="317358"/>
            </a:xfrm>
            <a:prstGeom prst="triangle">
              <a:avLst/>
            </a:prstGeom>
            <a:noFill/>
            <a:ln w="12700">
              <a:solidFill>
                <a:srgbClr val="FF4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FCD89002-9196-5F40-82E1-6C259F18439D}"/>
                </a:ext>
              </a:extLst>
            </p:cNvPr>
            <p:cNvCxnSpPr>
              <a:stCxn id="2" idx="3"/>
            </p:cNvCxnSpPr>
            <p:nvPr/>
          </p:nvCxnSpPr>
          <p:spPr>
            <a:xfrm flipH="1">
              <a:off x="2028567" y="4654129"/>
              <a:ext cx="1" cy="439551"/>
            </a:xfrm>
            <a:prstGeom prst="line">
              <a:avLst/>
            </a:prstGeom>
            <a:ln w="12700">
              <a:solidFill>
                <a:srgbClr val="FF4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EEA2C3B6-410A-1344-9B52-C04C05DCDA13}"/>
              </a:ext>
            </a:extLst>
          </p:cNvPr>
          <p:cNvCxnSpPr>
            <a:cxnSpLocks/>
          </p:cNvCxnSpPr>
          <p:nvPr/>
        </p:nvCxnSpPr>
        <p:spPr>
          <a:xfrm flipH="1">
            <a:off x="2303813" y="1465254"/>
            <a:ext cx="1600872" cy="3030196"/>
          </a:xfrm>
          <a:prstGeom prst="straightConnector1">
            <a:avLst/>
          </a:prstGeom>
          <a:ln w="76200">
            <a:solidFill>
              <a:srgbClr val="FF40FF"/>
            </a:solidFill>
            <a:headEnd type="oval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307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32830D94-3A14-DA47-AD12-F08A1AE3E2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r="24556"/>
          <a:stretch/>
        </p:blipFill>
        <p:spPr>
          <a:xfrm>
            <a:off x="3538846" y="129001"/>
            <a:ext cx="5605153" cy="2777258"/>
          </a:xfrm>
          <a:prstGeom prst="rect">
            <a:avLst/>
          </a:prstGeom>
          <a:noFill/>
          <a:effectLst/>
        </p:spPr>
      </p:pic>
      <p:sp>
        <p:nvSpPr>
          <p:cNvPr id="40" name="Title 39">
            <a:extLst>
              <a:ext uri="{FF2B5EF4-FFF2-40B4-BE49-F238E27FC236}">
                <a16:creationId xmlns:a16="http://schemas.microsoft.com/office/drawing/2014/main" id="{9E9B5DAC-FEC0-C444-B49A-FC58185777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212275" cy="1518315"/>
          </a:xfrm>
        </p:spPr>
        <p:txBody>
          <a:bodyPr/>
          <a:lstStyle/>
          <a:p>
            <a:r>
              <a:rPr lang="en-US" dirty="0"/>
              <a:t>Application of Observer Pattern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B3FEF4D-ACEC-1B40-B3B3-5ACC1300CF91}"/>
              </a:ext>
            </a:extLst>
          </p:cNvPr>
          <p:cNvGrpSpPr/>
          <p:nvPr/>
        </p:nvGrpSpPr>
        <p:grpSpPr>
          <a:xfrm>
            <a:off x="938523" y="5084008"/>
            <a:ext cx="2180091" cy="1335087"/>
            <a:chOff x="236538" y="1855788"/>
            <a:chExt cx="2180091" cy="1335087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DCE3555-5CEC-7F4C-9226-AE33EE27DB1D}"/>
                </a:ext>
              </a:extLst>
            </p:cNvPr>
            <p:cNvSpPr/>
            <p:nvPr/>
          </p:nvSpPr>
          <p:spPr>
            <a:xfrm>
              <a:off x="236538" y="1855788"/>
              <a:ext cx="2180091" cy="1335087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t"/>
            <a:lstStyle/>
            <a:p>
              <a:pPr>
                <a:defRPr/>
              </a:pPr>
              <a:r>
                <a:rPr lang="en-US" sz="2000" dirty="0">
                  <a:latin typeface="Arial Narrow" panose="020B0604020202020204" pitchFamily="34" charset="0"/>
                  <a:cs typeface="Arial Narrow" panose="020B0604020202020204" pitchFamily="34" charset="0"/>
                </a:rPr>
                <a:t>OrdersController</a:t>
              </a:r>
            </a:p>
            <a:p>
              <a:pPr>
                <a:defRPr/>
              </a:pPr>
              <a:r>
                <a:rPr lang="en-US" sz="2000" dirty="0">
                  <a:latin typeface="Arial Narrow" panose="020B0604020202020204" pitchFamily="34" charset="0"/>
                  <a:cs typeface="Arial Narrow" panose="020B0604020202020204" pitchFamily="34" charset="0"/>
                </a:rPr>
                <a:t>...</a:t>
              </a:r>
            </a:p>
            <a:p>
              <a:pPr>
                <a:defRPr/>
              </a:pPr>
              <a:r>
                <a:rPr lang="en-US" sz="2000" dirty="0">
                  <a:latin typeface="Arial Narrow" panose="020B0604020202020204" pitchFamily="34" charset="0"/>
                  <a:cs typeface="Arial Narrow" panose="020B0604020202020204" pitchFamily="34" charset="0"/>
                </a:rPr>
                <a:t>create()</a:t>
              </a:r>
            </a:p>
            <a:p>
              <a:pPr>
                <a:defRPr/>
              </a:pPr>
              <a:r>
                <a:rPr lang="en-US" sz="2000" dirty="0">
                  <a:latin typeface="Arial Narrow" panose="020B0604020202020204" pitchFamily="34" charset="0"/>
                  <a:cs typeface="Arial Narrow" panose="020B0604020202020204" pitchFamily="34" charset="0"/>
                </a:rPr>
                <a:t>…</a:t>
              </a:r>
            </a:p>
            <a:p>
              <a:pPr algn="ctr">
                <a:defRPr/>
              </a:pPr>
              <a:endParaRPr lang="en-US" sz="2000" dirty="0">
                <a:latin typeface="Arial Narrow" panose="020B0604020202020204" pitchFamily="34" charset="0"/>
                <a:cs typeface="Arial Narrow" panose="020B0604020202020204" pitchFamily="34" charset="0"/>
              </a:endParaRPr>
            </a:p>
            <a:p>
              <a:pPr algn="ctr">
                <a:defRPr/>
              </a:pPr>
              <a:endParaRPr lang="en-US" sz="2000" dirty="0">
                <a:latin typeface="Arial Narrow" panose="020B0604020202020204" pitchFamily="34" charset="0"/>
                <a:cs typeface="Arial Narrow" panose="020B0604020202020204" pitchFamily="34" charset="0"/>
              </a:endParaRPr>
            </a:p>
            <a:p>
              <a:pPr algn="ctr">
                <a:defRPr/>
              </a:pPr>
              <a:endParaRPr lang="en-US" sz="2000" dirty="0"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6AEB0663-9C81-8442-9C3F-E82B6C0B7B88}"/>
                </a:ext>
              </a:extLst>
            </p:cNvPr>
            <p:cNvCxnSpPr>
              <a:cxnSpLocks/>
            </p:cNvCxnSpPr>
            <p:nvPr/>
          </p:nvCxnSpPr>
          <p:spPr>
            <a:xfrm>
              <a:off x="236538" y="2242749"/>
              <a:ext cx="2180091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C8B42E03-ADA7-E94F-B861-51FB8E7A7D5B}"/>
                </a:ext>
              </a:extLst>
            </p:cNvPr>
            <p:cNvCxnSpPr>
              <a:cxnSpLocks/>
              <a:endCxn id="19" idx="3"/>
            </p:cNvCxnSpPr>
            <p:nvPr/>
          </p:nvCxnSpPr>
          <p:spPr>
            <a:xfrm flipV="1">
              <a:off x="236538" y="2523332"/>
              <a:ext cx="2180091" cy="967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F50191C-92E7-7642-8664-1F1C35B56E51}"/>
              </a:ext>
            </a:extLst>
          </p:cNvPr>
          <p:cNvGrpSpPr/>
          <p:nvPr/>
        </p:nvGrpSpPr>
        <p:grpSpPr>
          <a:xfrm>
            <a:off x="6018976" y="5093680"/>
            <a:ext cx="2184789" cy="1335087"/>
            <a:chOff x="5568950" y="1855788"/>
            <a:chExt cx="3309938" cy="1335087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95AFDF9D-961D-FB49-86A0-371688BC2B0F}"/>
                </a:ext>
              </a:extLst>
            </p:cNvPr>
            <p:cNvSpPr/>
            <p:nvPr/>
          </p:nvSpPr>
          <p:spPr>
            <a:xfrm>
              <a:off x="5568950" y="1855788"/>
              <a:ext cx="3309938" cy="1335087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t"/>
            <a:lstStyle/>
            <a:p>
              <a:pPr>
                <a:defRPr/>
              </a:pPr>
              <a:r>
                <a:rPr lang="en-US" sz="2000" dirty="0">
                  <a:latin typeface="Arial Narrow" panose="020B0604020202020204" pitchFamily="34" charset="0"/>
                  <a:cs typeface="Arial Narrow" panose="020B0604020202020204" pitchFamily="34" charset="0"/>
                </a:rPr>
                <a:t>EmailNotifier</a:t>
              </a:r>
            </a:p>
            <a:p>
              <a:pPr>
                <a:defRPr/>
              </a:pPr>
              <a:r>
                <a:rPr lang="en-US" sz="2000" dirty="0">
                  <a:latin typeface="Arial Narrow" panose="020B0604020202020204" pitchFamily="34" charset="0"/>
                  <a:cs typeface="Arial Narrow" panose="020B0604020202020204" pitchFamily="34" charset="0"/>
                </a:rPr>
                <a:t>...</a:t>
              </a:r>
            </a:p>
            <a:p>
              <a:pPr>
                <a:defRPr/>
              </a:pPr>
              <a:r>
                <a:rPr lang="en-US" sz="2000" dirty="0" err="1">
                  <a:latin typeface="Arial Narrow" panose="020B0604020202020204" pitchFamily="34" charset="0"/>
                  <a:cs typeface="Arial Narrow" panose="020B0604020202020204" pitchFamily="34" charset="0"/>
                </a:rPr>
                <a:t>order_notification</a:t>
              </a:r>
              <a:r>
                <a:rPr lang="en-US" sz="2000" dirty="0">
                  <a:latin typeface="Arial Narrow" panose="020B0604020202020204" pitchFamily="34" charset="0"/>
                  <a:cs typeface="Arial Narrow" panose="020B0604020202020204" pitchFamily="34" charset="0"/>
                </a:rPr>
                <a:t>()</a:t>
              </a:r>
            </a:p>
            <a:p>
              <a:pPr>
                <a:defRPr/>
              </a:pPr>
              <a:r>
                <a:rPr lang="en-US" sz="2000" dirty="0">
                  <a:latin typeface="Arial Narrow" panose="020B0604020202020204" pitchFamily="34" charset="0"/>
                  <a:cs typeface="Arial Narrow" panose="020B0604020202020204" pitchFamily="34" charset="0"/>
                </a:rPr>
                <a:t>...</a:t>
              </a:r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B5019D5F-FAFE-9348-BE67-0D34A08342B2}"/>
                </a:ext>
              </a:extLst>
            </p:cNvPr>
            <p:cNvCxnSpPr/>
            <p:nvPr/>
          </p:nvCxnSpPr>
          <p:spPr>
            <a:xfrm>
              <a:off x="5568950" y="2242749"/>
              <a:ext cx="330993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590387EB-493E-F64F-B7BA-E9DED7B80C69}"/>
                </a:ext>
              </a:extLst>
            </p:cNvPr>
            <p:cNvCxnSpPr/>
            <p:nvPr/>
          </p:nvCxnSpPr>
          <p:spPr>
            <a:xfrm>
              <a:off x="5568950" y="2533004"/>
              <a:ext cx="330993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4A1D9CC-39AC-344F-8F36-D17302A991D0}"/>
              </a:ext>
            </a:extLst>
          </p:cNvPr>
          <p:cNvGrpSpPr/>
          <p:nvPr/>
        </p:nvGrpSpPr>
        <p:grpSpPr>
          <a:xfrm>
            <a:off x="938523" y="2637457"/>
            <a:ext cx="2180091" cy="1687737"/>
            <a:chOff x="236538" y="1855788"/>
            <a:chExt cx="2180091" cy="1687737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5F4A997-DFB8-E04F-BA55-DAC8890E0314}"/>
                </a:ext>
              </a:extLst>
            </p:cNvPr>
            <p:cNvSpPr/>
            <p:nvPr/>
          </p:nvSpPr>
          <p:spPr>
            <a:xfrm>
              <a:off x="236538" y="1855788"/>
              <a:ext cx="2180091" cy="1687737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t"/>
            <a:lstStyle/>
            <a:p>
              <a:pPr>
                <a:defRPr/>
              </a:pPr>
              <a:r>
                <a:rPr lang="en-US" sz="2000" i="1" dirty="0">
                  <a:latin typeface="Arial Narrow" panose="020B0604020202020204" pitchFamily="34" charset="0"/>
                  <a:cs typeface="Arial Narrow" panose="020B0604020202020204" pitchFamily="34" charset="0"/>
                </a:rPr>
                <a:t>Subject</a:t>
              </a:r>
            </a:p>
            <a:p>
              <a:pPr>
                <a:defRPr/>
              </a:pPr>
              <a:r>
                <a:rPr lang="en-US" sz="2000" dirty="0">
                  <a:latin typeface="Arial Narrow" panose="020B0604020202020204" pitchFamily="34" charset="0"/>
                  <a:cs typeface="Arial Narrow" panose="020B0604020202020204" pitchFamily="34" charset="0"/>
                </a:rPr>
                <a:t>...</a:t>
              </a:r>
            </a:p>
            <a:p>
              <a:pPr>
                <a:defRPr/>
              </a:pPr>
              <a:r>
                <a:rPr lang="en-US" sz="2000" dirty="0">
                  <a:latin typeface="Arial Narrow" panose="020B0604020202020204" pitchFamily="34" charset="0"/>
                  <a:cs typeface="Arial Narrow" panose="020B0604020202020204" pitchFamily="34" charset="0"/>
                </a:rPr>
                <a:t>attach(observer)</a:t>
              </a:r>
            </a:p>
            <a:p>
              <a:pPr>
                <a:defRPr/>
              </a:pPr>
              <a:r>
                <a:rPr lang="en-US" sz="2000" dirty="0">
                  <a:latin typeface="Arial Narrow" panose="020B0604020202020204" pitchFamily="34" charset="0"/>
                  <a:cs typeface="Arial Narrow" panose="020B0604020202020204" pitchFamily="34" charset="0"/>
                </a:rPr>
                <a:t>detach(observer)</a:t>
              </a:r>
            </a:p>
            <a:p>
              <a:pPr>
                <a:defRPr/>
              </a:pPr>
              <a:r>
                <a:rPr lang="en-US" sz="2000" dirty="0">
                  <a:latin typeface="Arial Narrow" panose="020B0604020202020204" pitchFamily="34" charset="0"/>
                  <a:cs typeface="Arial Narrow" panose="020B0604020202020204" pitchFamily="34" charset="0"/>
                </a:rPr>
                <a:t>notify()</a:t>
              </a:r>
            </a:p>
            <a:p>
              <a:pPr algn="ctr">
                <a:defRPr/>
              </a:pPr>
              <a:endParaRPr lang="en-US" sz="2000" dirty="0">
                <a:latin typeface="Arial Narrow" panose="020B0604020202020204" pitchFamily="34" charset="0"/>
                <a:cs typeface="Arial Narrow" panose="020B0604020202020204" pitchFamily="34" charset="0"/>
              </a:endParaRPr>
            </a:p>
            <a:p>
              <a:pPr algn="ctr">
                <a:defRPr/>
              </a:pPr>
              <a:endParaRPr lang="en-US" sz="2000" dirty="0">
                <a:latin typeface="Arial Narrow" panose="020B0604020202020204" pitchFamily="34" charset="0"/>
                <a:cs typeface="Arial Narrow" panose="020B0604020202020204" pitchFamily="34" charset="0"/>
              </a:endParaRPr>
            </a:p>
            <a:p>
              <a:pPr algn="ctr">
                <a:defRPr/>
              </a:pPr>
              <a:endParaRPr lang="en-US" sz="2000" dirty="0"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AA3D863-5A4B-A74B-907F-3AFC68AA5DE6}"/>
                </a:ext>
              </a:extLst>
            </p:cNvPr>
            <p:cNvCxnSpPr>
              <a:cxnSpLocks/>
            </p:cNvCxnSpPr>
            <p:nvPr/>
          </p:nvCxnSpPr>
          <p:spPr>
            <a:xfrm>
              <a:off x="236538" y="2242749"/>
              <a:ext cx="2180091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AB6A4F8E-585E-E445-A3B3-3377BF7F9993}"/>
                </a:ext>
              </a:extLst>
            </p:cNvPr>
            <p:cNvCxnSpPr>
              <a:cxnSpLocks/>
            </p:cNvCxnSpPr>
            <p:nvPr/>
          </p:nvCxnSpPr>
          <p:spPr>
            <a:xfrm>
              <a:off x="236538" y="2533004"/>
              <a:ext cx="2180091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riangle 1">
            <a:extLst>
              <a:ext uri="{FF2B5EF4-FFF2-40B4-BE49-F238E27FC236}">
                <a16:creationId xmlns:a16="http://schemas.microsoft.com/office/drawing/2014/main" id="{13D3CAB9-FD89-7642-A3F7-1B2F4E8642E0}"/>
              </a:ext>
            </a:extLst>
          </p:cNvPr>
          <p:cNvSpPr/>
          <p:nvPr/>
        </p:nvSpPr>
        <p:spPr>
          <a:xfrm>
            <a:off x="1844500" y="4336771"/>
            <a:ext cx="368135" cy="317358"/>
          </a:xfrm>
          <a:prstGeom prst="triangl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CD89002-9196-5F40-82E1-6C259F18439D}"/>
              </a:ext>
            </a:extLst>
          </p:cNvPr>
          <p:cNvCxnSpPr>
            <a:stCxn id="2" idx="3"/>
          </p:cNvCxnSpPr>
          <p:nvPr/>
        </p:nvCxnSpPr>
        <p:spPr>
          <a:xfrm flipH="1">
            <a:off x="2028567" y="4654129"/>
            <a:ext cx="1" cy="43955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FD12CBE-8083-8E4A-8BAB-9BDBCBB08C64}"/>
              </a:ext>
            </a:extLst>
          </p:cNvPr>
          <p:cNvGrpSpPr/>
          <p:nvPr/>
        </p:nvGrpSpPr>
        <p:grpSpPr>
          <a:xfrm>
            <a:off x="6018976" y="3281429"/>
            <a:ext cx="2180091" cy="1043765"/>
            <a:chOff x="236538" y="1855788"/>
            <a:chExt cx="2180091" cy="1043765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2F426308-5B7A-E449-BB22-F4350B38E2AF}"/>
                </a:ext>
              </a:extLst>
            </p:cNvPr>
            <p:cNvSpPr/>
            <p:nvPr/>
          </p:nvSpPr>
          <p:spPr>
            <a:xfrm>
              <a:off x="236538" y="1855788"/>
              <a:ext cx="2180091" cy="104376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FF4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t"/>
            <a:lstStyle/>
            <a:p>
              <a:pPr>
                <a:defRPr/>
              </a:pPr>
              <a:r>
                <a:rPr lang="en-US" sz="2000" i="1" dirty="0">
                  <a:solidFill>
                    <a:srgbClr val="FF40FF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Observer</a:t>
              </a:r>
            </a:p>
            <a:p>
              <a:pPr>
                <a:defRPr/>
              </a:pPr>
              <a:endParaRPr lang="en-US" sz="2000" dirty="0">
                <a:solidFill>
                  <a:srgbClr val="FF40FF"/>
                </a:solidFill>
                <a:latin typeface="Arial Narrow" panose="020B0604020202020204" pitchFamily="34" charset="0"/>
                <a:cs typeface="Arial Narrow" panose="020B0604020202020204" pitchFamily="34" charset="0"/>
              </a:endParaRPr>
            </a:p>
            <a:p>
              <a:pPr>
                <a:defRPr/>
              </a:pPr>
              <a:r>
                <a:rPr lang="en-US" sz="2000" i="1" dirty="0">
                  <a:solidFill>
                    <a:srgbClr val="FF40FF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update</a:t>
              </a:r>
              <a:r>
                <a:rPr lang="en-US" sz="2000" dirty="0">
                  <a:solidFill>
                    <a:srgbClr val="FF40FF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()</a:t>
              </a:r>
            </a:p>
            <a:p>
              <a:pPr algn="ctr">
                <a:defRPr/>
              </a:pPr>
              <a:endParaRPr lang="en-US" sz="2000" dirty="0">
                <a:solidFill>
                  <a:srgbClr val="FF40FF"/>
                </a:solidFill>
                <a:latin typeface="Arial Narrow" panose="020B0604020202020204" pitchFamily="34" charset="0"/>
                <a:cs typeface="Arial Narrow" panose="020B0604020202020204" pitchFamily="34" charset="0"/>
              </a:endParaRPr>
            </a:p>
            <a:p>
              <a:pPr algn="ctr">
                <a:defRPr/>
              </a:pPr>
              <a:endParaRPr lang="en-US" sz="2000" dirty="0">
                <a:solidFill>
                  <a:srgbClr val="FF40FF"/>
                </a:solidFill>
                <a:latin typeface="Arial Narrow" panose="020B0604020202020204" pitchFamily="34" charset="0"/>
                <a:cs typeface="Arial Narrow" panose="020B0604020202020204" pitchFamily="34" charset="0"/>
              </a:endParaRPr>
            </a:p>
            <a:p>
              <a:pPr algn="ctr">
                <a:defRPr/>
              </a:pPr>
              <a:endParaRPr lang="en-US" sz="2000" dirty="0">
                <a:solidFill>
                  <a:srgbClr val="FF40FF"/>
                </a:solidFill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34E4942-8F5B-2D48-AE05-DAD37EF61598}"/>
                </a:ext>
              </a:extLst>
            </p:cNvPr>
            <p:cNvCxnSpPr>
              <a:cxnSpLocks/>
            </p:cNvCxnSpPr>
            <p:nvPr/>
          </p:nvCxnSpPr>
          <p:spPr>
            <a:xfrm>
              <a:off x="236538" y="2242749"/>
              <a:ext cx="2180091" cy="0"/>
            </a:xfrm>
            <a:prstGeom prst="line">
              <a:avLst/>
            </a:prstGeom>
            <a:ln w="12700">
              <a:solidFill>
                <a:srgbClr val="FF4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856CDC2-57EB-0045-A7CF-4CD3E57B6A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6538" y="2533004"/>
              <a:ext cx="2180091" cy="1"/>
            </a:xfrm>
            <a:prstGeom prst="line">
              <a:avLst/>
            </a:prstGeom>
            <a:ln w="12700">
              <a:solidFill>
                <a:srgbClr val="FF4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EEA2C3B6-410A-1344-9B52-C04C05DCDA13}"/>
              </a:ext>
            </a:extLst>
          </p:cNvPr>
          <p:cNvCxnSpPr>
            <a:cxnSpLocks/>
          </p:cNvCxnSpPr>
          <p:nvPr/>
        </p:nvCxnSpPr>
        <p:spPr>
          <a:xfrm flipH="1">
            <a:off x="7267699" y="890649"/>
            <a:ext cx="593766" cy="2390780"/>
          </a:xfrm>
          <a:prstGeom prst="straightConnector1">
            <a:avLst/>
          </a:prstGeom>
          <a:ln w="76200">
            <a:solidFill>
              <a:srgbClr val="FF40FF"/>
            </a:solidFill>
            <a:headEnd type="oval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4410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itle 3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>
                <a:ea typeface="ＭＳ Ｐゴシック" charset="-128"/>
              </a:rPr>
              <a:t>Iterative Development Process</a:t>
            </a:r>
          </a:p>
        </p:txBody>
      </p:sp>
      <p:grpSp>
        <p:nvGrpSpPr>
          <p:cNvPr id="16386" name="Group 38"/>
          <p:cNvGrpSpPr>
            <a:grpSpLocks/>
          </p:cNvGrpSpPr>
          <p:nvPr/>
        </p:nvGrpSpPr>
        <p:grpSpPr bwMode="auto">
          <a:xfrm>
            <a:off x="122238" y="1073150"/>
            <a:ext cx="10566400" cy="5478463"/>
            <a:chOff x="48495" y="862288"/>
            <a:chExt cx="10567230" cy="5477908"/>
          </a:xfrm>
        </p:grpSpPr>
        <p:sp>
          <p:nvSpPr>
            <p:cNvPr id="20" name="Arc 19"/>
            <p:cNvSpPr/>
            <p:nvPr/>
          </p:nvSpPr>
          <p:spPr>
            <a:xfrm>
              <a:off x="3317414" y="2449627"/>
              <a:ext cx="2906941" cy="2904831"/>
            </a:xfrm>
            <a:prstGeom prst="arc">
              <a:avLst/>
            </a:prstGeom>
            <a:ln w="203200" cmpd="sng">
              <a:solidFill>
                <a:srgbClr val="00CCFF"/>
              </a:solidFill>
              <a:tailEnd type="triangle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1" name="Arc 20"/>
            <p:cNvSpPr/>
            <p:nvPr/>
          </p:nvSpPr>
          <p:spPr>
            <a:xfrm rot="5400000">
              <a:off x="3317675" y="2531907"/>
              <a:ext cx="2906419" cy="2906941"/>
            </a:xfrm>
            <a:prstGeom prst="arc">
              <a:avLst/>
            </a:prstGeom>
            <a:ln w="203200" cmpd="sng">
              <a:solidFill>
                <a:srgbClr val="00CCFF"/>
              </a:solidFill>
              <a:tailEnd type="triangle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4" name="Arc 23"/>
            <p:cNvSpPr/>
            <p:nvPr/>
          </p:nvSpPr>
          <p:spPr>
            <a:xfrm rot="10800000">
              <a:off x="3249146" y="2532169"/>
              <a:ext cx="2905353" cy="2906419"/>
            </a:xfrm>
            <a:prstGeom prst="arc">
              <a:avLst/>
            </a:prstGeom>
            <a:ln w="203200" cmpd="sng">
              <a:solidFill>
                <a:srgbClr val="00CCFF"/>
              </a:solidFill>
              <a:tailEnd type="triangle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5" name="Arc 24"/>
            <p:cNvSpPr/>
            <p:nvPr/>
          </p:nvSpPr>
          <p:spPr>
            <a:xfrm rot="16200000">
              <a:off x="3249408" y="2449366"/>
              <a:ext cx="2904831" cy="2905353"/>
            </a:xfrm>
            <a:prstGeom prst="arc">
              <a:avLst/>
            </a:prstGeom>
            <a:ln w="203200" cmpd="sng">
              <a:solidFill>
                <a:srgbClr val="00CCFF"/>
              </a:solidFill>
              <a:tailEnd type="triangle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6" name="Arc 25"/>
            <p:cNvSpPr/>
            <p:nvPr/>
          </p:nvSpPr>
          <p:spPr>
            <a:xfrm rot="5400000" flipV="1">
              <a:off x="1703855" y="542081"/>
              <a:ext cx="2906418" cy="3981763"/>
            </a:xfrm>
            <a:prstGeom prst="arc">
              <a:avLst/>
            </a:prstGeom>
            <a:ln w="203200" cmpd="sng">
              <a:solidFill>
                <a:schemeClr val="tx1">
                  <a:lumMod val="50000"/>
                </a:schemeClr>
              </a:solidFill>
              <a:tailEnd type="triangle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6396" name="TextBox 28"/>
            <p:cNvSpPr txBox="1">
              <a:spLocks noChangeArrowheads="1"/>
            </p:cNvSpPr>
            <p:nvPr/>
          </p:nvSpPr>
          <p:spPr bwMode="auto">
            <a:xfrm rot="2255331">
              <a:off x="1767943" y="1888634"/>
              <a:ext cx="1985646" cy="8309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9pPr>
            </a:lstStyle>
            <a:p>
              <a:pPr algn="r" eaLnBrk="1" hangingPunct="1"/>
              <a:r>
                <a:rPr lang="en-US" altLang="en-US" b="1">
                  <a:solidFill>
                    <a:srgbClr val="00CCFF"/>
                  </a:solidFill>
                </a:rPr>
                <a:t>Requirements</a:t>
              </a:r>
            </a:p>
            <a:p>
              <a:pPr algn="r" eaLnBrk="1" hangingPunct="1"/>
              <a:r>
                <a:rPr lang="en-US" altLang="en-US" b="1">
                  <a:solidFill>
                    <a:srgbClr val="00CCFF"/>
                  </a:solidFill>
                </a:rPr>
                <a:t>Planning</a:t>
              </a:r>
            </a:p>
          </p:txBody>
        </p:sp>
        <p:sp>
          <p:nvSpPr>
            <p:cNvPr id="16397" name="TextBox 31"/>
            <p:cNvSpPr txBox="1">
              <a:spLocks noChangeArrowheads="1"/>
            </p:cNvSpPr>
            <p:nvPr/>
          </p:nvSpPr>
          <p:spPr bwMode="auto">
            <a:xfrm rot="-2748444">
              <a:off x="5522329" y="1388340"/>
              <a:ext cx="2252525" cy="12004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9pPr>
            </a:lstStyle>
            <a:p>
              <a:pPr eaLnBrk="1" hangingPunct="1"/>
              <a:r>
                <a:rPr lang="en-US" altLang="en-US" b="1">
                  <a:solidFill>
                    <a:srgbClr val="00CCFF"/>
                  </a:solidFill>
                </a:rPr>
                <a:t>Analysis</a:t>
              </a:r>
            </a:p>
            <a:p>
              <a:pPr eaLnBrk="1" hangingPunct="1"/>
              <a:r>
                <a:rPr lang="en-US" altLang="en-US" b="1">
                  <a:solidFill>
                    <a:srgbClr val="00CCFF"/>
                  </a:solidFill>
                </a:rPr>
                <a:t>Design</a:t>
              </a:r>
            </a:p>
            <a:p>
              <a:pPr eaLnBrk="1" hangingPunct="1"/>
              <a:r>
                <a:rPr lang="en-US" altLang="en-US" b="1">
                  <a:solidFill>
                    <a:srgbClr val="00CCFF"/>
                  </a:solidFill>
                </a:rPr>
                <a:t>Implementation</a:t>
              </a:r>
            </a:p>
          </p:txBody>
        </p:sp>
        <p:sp>
          <p:nvSpPr>
            <p:cNvPr id="16398" name="TextBox 33"/>
            <p:cNvSpPr txBox="1">
              <a:spLocks noChangeArrowheads="1"/>
            </p:cNvSpPr>
            <p:nvPr/>
          </p:nvSpPr>
          <p:spPr bwMode="auto">
            <a:xfrm>
              <a:off x="7128234" y="5747173"/>
              <a:ext cx="1762772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9pPr>
            </a:lstStyle>
            <a:p>
              <a:pPr algn="ctr" eaLnBrk="1" hangingPunct="1"/>
              <a:r>
                <a:rPr lang="en-US" altLang="en-US" b="1">
                  <a:solidFill>
                    <a:srgbClr val="7F7F7F"/>
                  </a:solidFill>
                </a:rPr>
                <a:t>Deployment</a:t>
              </a:r>
            </a:p>
          </p:txBody>
        </p:sp>
        <p:sp>
          <p:nvSpPr>
            <p:cNvPr id="16399" name="TextBox 34"/>
            <p:cNvSpPr txBox="1">
              <a:spLocks noChangeArrowheads="1"/>
            </p:cNvSpPr>
            <p:nvPr/>
          </p:nvSpPr>
          <p:spPr bwMode="auto">
            <a:xfrm rot="1596534">
              <a:off x="6053766" y="4725340"/>
              <a:ext cx="1106042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9pPr>
            </a:lstStyle>
            <a:p>
              <a:pPr eaLnBrk="1" hangingPunct="1"/>
              <a:r>
                <a:rPr lang="en-US" altLang="en-US" b="1">
                  <a:solidFill>
                    <a:srgbClr val="00CCFF"/>
                  </a:solidFill>
                </a:rPr>
                <a:t>Testing</a:t>
              </a:r>
            </a:p>
          </p:txBody>
        </p:sp>
        <p:sp>
          <p:nvSpPr>
            <p:cNvPr id="16400" name="TextBox 35"/>
            <p:cNvSpPr txBox="1">
              <a:spLocks noChangeArrowheads="1"/>
            </p:cNvSpPr>
            <p:nvPr/>
          </p:nvSpPr>
          <p:spPr bwMode="auto">
            <a:xfrm rot="-2225573">
              <a:off x="2136354" y="5139217"/>
              <a:ext cx="1535847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9pPr>
            </a:lstStyle>
            <a:p>
              <a:pPr algn="r" eaLnBrk="1" hangingPunct="1"/>
              <a:r>
                <a:rPr lang="en-US" altLang="en-US" b="1">
                  <a:solidFill>
                    <a:srgbClr val="00CCFF"/>
                  </a:solidFill>
                </a:rPr>
                <a:t>Evaluation</a:t>
              </a:r>
            </a:p>
          </p:txBody>
        </p:sp>
        <p:sp>
          <p:nvSpPr>
            <p:cNvPr id="24592" name="TextBox 36"/>
            <p:cNvSpPr txBox="1">
              <a:spLocks noChangeArrowheads="1"/>
            </p:cNvSpPr>
            <p:nvPr/>
          </p:nvSpPr>
          <p:spPr bwMode="auto">
            <a:xfrm>
              <a:off x="48495" y="2633759"/>
              <a:ext cx="1292327" cy="8301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b="1" dirty="0">
                  <a:solidFill>
                    <a:schemeClr val="tx1">
                      <a:lumMod val="50000"/>
                    </a:schemeClr>
                  </a:solidFill>
                </a:rPr>
                <a:t>Initial</a:t>
              </a:r>
              <a:br>
                <a:rPr lang="en-US" b="1" dirty="0">
                  <a:solidFill>
                    <a:schemeClr val="tx1">
                      <a:lumMod val="50000"/>
                    </a:schemeClr>
                  </a:solidFill>
                </a:rPr>
              </a:br>
              <a:r>
                <a:rPr lang="en-US" b="1" dirty="0">
                  <a:solidFill>
                    <a:schemeClr val="tx1">
                      <a:lumMod val="50000"/>
                    </a:schemeClr>
                  </a:solidFill>
                </a:rPr>
                <a:t>Planning</a:t>
              </a:r>
            </a:p>
          </p:txBody>
        </p:sp>
        <p:sp>
          <p:nvSpPr>
            <p:cNvPr id="38" name="Arc 37"/>
            <p:cNvSpPr/>
            <p:nvPr/>
          </p:nvSpPr>
          <p:spPr>
            <a:xfrm rot="5400000" flipV="1">
              <a:off x="6556430" y="2280901"/>
              <a:ext cx="2906419" cy="5212172"/>
            </a:xfrm>
            <a:prstGeom prst="arc">
              <a:avLst>
                <a:gd name="adj1" fmla="val 16870527"/>
                <a:gd name="adj2" fmla="val 556620"/>
              </a:avLst>
            </a:prstGeom>
            <a:ln w="203200" cmpd="sng">
              <a:solidFill>
                <a:srgbClr val="7F7F7F"/>
              </a:solidFill>
              <a:tailEnd type="triangle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32830D94-3A14-DA47-AD12-F08A1AE3E2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r="24556"/>
          <a:stretch/>
        </p:blipFill>
        <p:spPr>
          <a:xfrm>
            <a:off x="3538846" y="129001"/>
            <a:ext cx="5605153" cy="2777258"/>
          </a:xfrm>
          <a:prstGeom prst="rect">
            <a:avLst/>
          </a:prstGeom>
          <a:noFill/>
          <a:effectLst/>
        </p:spPr>
      </p:pic>
      <p:sp>
        <p:nvSpPr>
          <p:cNvPr id="40" name="Title 39">
            <a:extLst>
              <a:ext uri="{FF2B5EF4-FFF2-40B4-BE49-F238E27FC236}">
                <a16:creationId xmlns:a16="http://schemas.microsoft.com/office/drawing/2014/main" id="{9E9B5DAC-FEC0-C444-B49A-FC58185777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212275" cy="1518315"/>
          </a:xfrm>
        </p:spPr>
        <p:txBody>
          <a:bodyPr/>
          <a:lstStyle/>
          <a:p>
            <a:r>
              <a:rPr lang="en-US" dirty="0"/>
              <a:t>Application of Observer Pattern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B3FEF4D-ACEC-1B40-B3B3-5ACC1300CF91}"/>
              </a:ext>
            </a:extLst>
          </p:cNvPr>
          <p:cNvGrpSpPr/>
          <p:nvPr/>
        </p:nvGrpSpPr>
        <p:grpSpPr>
          <a:xfrm>
            <a:off x="938523" y="5084008"/>
            <a:ext cx="2180091" cy="1335087"/>
            <a:chOff x="236538" y="1855788"/>
            <a:chExt cx="2180091" cy="1335087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DCE3555-5CEC-7F4C-9226-AE33EE27DB1D}"/>
                </a:ext>
              </a:extLst>
            </p:cNvPr>
            <p:cNvSpPr/>
            <p:nvPr/>
          </p:nvSpPr>
          <p:spPr>
            <a:xfrm>
              <a:off x="236538" y="1855788"/>
              <a:ext cx="2180091" cy="1335087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t"/>
            <a:lstStyle/>
            <a:p>
              <a:pPr>
                <a:defRPr/>
              </a:pPr>
              <a:r>
                <a:rPr lang="en-US" sz="2000" dirty="0">
                  <a:latin typeface="Arial Narrow" panose="020B0604020202020204" pitchFamily="34" charset="0"/>
                  <a:cs typeface="Arial Narrow" panose="020B0604020202020204" pitchFamily="34" charset="0"/>
                </a:rPr>
                <a:t>OrdersController</a:t>
              </a:r>
            </a:p>
            <a:p>
              <a:pPr>
                <a:defRPr/>
              </a:pPr>
              <a:r>
                <a:rPr lang="en-US" sz="2000" dirty="0">
                  <a:latin typeface="Arial Narrow" panose="020B0604020202020204" pitchFamily="34" charset="0"/>
                  <a:cs typeface="Arial Narrow" panose="020B0604020202020204" pitchFamily="34" charset="0"/>
                </a:rPr>
                <a:t>...</a:t>
              </a:r>
            </a:p>
            <a:p>
              <a:pPr>
                <a:defRPr/>
              </a:pPr>
              <a:r>
                <a:rPr lang="en-US" sz="2000" dirty="0">
                  <a:latin typeface="Arial Narrow" panose="020B0604020202020204" pitchFamily="34" charset="0"/>
                  <a:cs typeface="Arial Narrow" panose="020B0604020202020204" pitchFamily="34" charset="0"/>
                </a:rPr>
                <a:t>create()</a:t>
              </a:r>
            </a:p>
            <a:p>
              <a:pPr>
                <a:defRPr/>
              </a:pPr>
              <a:r>
                <a:rPr lang="en-US" sz="2000" dirty="0">
                  <a:latin typeface="Arial Narrow" panose="020B0604020202020204" pitchFamily="34" charset="0"/>
                  <a:cs typeface="Arial Narrow" panose="020B0604020202020204" pitchFamily="34" charset="0"/>
                </a:rPr>
                <a:t>…</a:t>
              </a:r>
            </a:p>
            <a:p>
              <a:pPr algn="ctr">
                <a:defRPr/>
              </a:pPr>
              <a:endParaRPr lang="en-US" sz="2000" dirty="0">
                <a:latin typeface="Arial Narrow" panose="020B0604020202020204" pitchFamily="34" charset="0"/>
                <a:cs typeface="Arial Narrow" panose="020B0604020202020204" pitchFamily="34" charset="0"/>
              </a:endParaRPr>
            </a:p>
            <a:p>
              <a:pPr algn="ctr">
                <a:defRPr/>
              </a:pPr>
              <a:endParaRPr lang="en-US" sz="2000" dirty="0">
                <a:latin typeface="Arial Narrow" panose="020B0604020202020204" pitchFamily="34" charset="0"/>
                <a:cs typeface="Arial Narrow" panose="020B0604020202020204" pitchFamily="34" charset="0"/>
              </a:endParaRPr>
            </a:p>
            <a:p>
              <a:pPr algn="ctr">
                <a:defRPr/>
              </a:pPr>
              <a:endParaRPr lang="en-US" sz="2000" dirty="0"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6AEB0663-9C81-8442-9C3F-E82B6C0B7B88}"/>
                </a:ext>
              </a:extLst>
            </p:cNvPr>
            <p:cNvCxnSpPr>
              <a:cxnSpLocks/>
            </p:cNvCxnSpPr>
            <p:nvPr/>
          </p:nvCxnSpPr>
          <p:spPr>
            <a:xfrm>
              <a:off x="236538" y="2242749"/>
              <a:ext cx="2180091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C8B42E03-ADA7-E94F-B861-51FB8E7A7D5B}"/>
                </a:ext>
              </a:extLst>
            </p:cNvPr>
            <p:cNvCxnSpPr>
              <a:cxnSpLocks/>
              <a:endCxn id="19" idx="3"/>
            </p:cNvCxnSpPr>
            <p:nvPr/>
          </p:nvCxnSpPr>
          <p:spPr>
            <a:xfrm flipV="1">
              <a:off x="236538" y="2523332"/>
              <a:ext cx="2180091" cy="967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F50191C-92E7-7642-8664-1F1C35B56E51}"/>
              </a:ext>
            </a:extLst>
          </p:cNvPr>
          <p:cNvGrpSpPr/>
          <p:nvPr/>
        </p:nvGrpSpPr>
        <p:grpSpPr>
          <a:xfrm>
            <a:off x="6018976" y="5093680"/>
            <a:ext cx="2184789" cy="1335087"/>
            <a:chOff x="5568950" y="1855788"/>
            <a:chExt cx="3309938" cy="1335087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95AFDF9D-961D-FB49-86A0-371688BC2B0F}"/>
                </a:ext>
              </a:extLst>
            </p:cNvPr>
            <p:cNvSpPr/>
            <p:nvPr/>
          </p:nvSpPr>
          <p:spPr>
            <a:xfrm>
              <a:off x="5568950" y="1855788"/>
              <a:ext cx="3309938" cy="1335087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t"/>
            <a:lstStyle/>
            <a:p>
              <a:pPr>
                <a:defRPr/>
              </a:pPr>
              <a:r>
                <a:rPr lang="en-US" sz="2000" dirty="0">
                  <a:latin typeface="Arial Narrow" panose="020B0604020202020204" pitchFamily="34" charset="0"/>
                  <a:cs typeface="Arial Narrow" panose="020B0604020202020204" pitchFamily="34" charset="0"/>
                </a:rPr>
                <a:t>EmailNotifier</a:t>
              </a:r>
            </a:p>
            <a:p>
              <a:pPr>
                <a:defRPr/>
              </a:pPr>
              <a:r>
                <a:rPr lang="en-US" sz="2000" dirty="0">
                  <a:latin typeface="Arial Narrow" panose="020B0604020202020204" pitchFamily="34" charset="0"/>
                  <a:cs typeface="Arial Narrow" panose="020B0604020202020204" pitchFamily="34" charset="0"/>
                </a:rPr>
                <a:t>...</a:t>
              </a:r>
            </a:p>
            <a:p>
              <a:pPr>
                <a:defRPr/>
              </a:pPr>
              <a:r>
                <a:rPr lang="en-US" sz="2000" dirty="0" err="1">
                  <a:latin typeface="Arial Narrow" panose="020B0604020202020204" pitchFamily="34" charset="0"/>
                  <a:cs typeface="Arial Narrow" panose="020B0604020202020204" pitchFamily="34" charset="0"/>
                </a:rPr>
                <a:t>order_notification</a:t>
              </a:r>
              <a:r>
                <a:rPr lang="en-US" sz="2000" dirty="0">
                  <a:latin typeface="Arial Narrow" panose="020B0604020202020204" pitchFamily="34" charset="0"/>
                  <a:cs typeface="Arial Narrow" panose="020B0604020202020204" pitchFamily="34" charset="0"/>
                </a:rPr>
                <a:t>()</a:t>
              </a:r>
            </a:p>
            <a:p>
              <a:pPr>
                <a:defRPr/>
              </a:pPr>
              <a:r>
                <a:rPr lang="en-US" sz="2000" dirty="0">
                  <a:latin typeface="Arial Narrow" panose="020B0604020202020204" pitchFamily="34" charset="0"/>
                  <a:cs typeface="Arial Narrow" panose="020B0604020202020204" pitchFamily="34" charset="0"/>
                </a:rPr>
                <a:t>...</a:t>
              </a:r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B5019D5F-FAFE-9348-BE67-0D34A08342B2}"/>
                </a:ext>
              </a:extLst>
            </p:cNvPr>
            <p:cNvCxnSpPr/>
            <p:nvPr/>
          </p:nvCxnSpPr>
          <p:spPr>
            <a:xfrm>
              <a:off x="5568950" y="2242749"/>
              <a:ext cx="330993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590387EB-493E-F64F-B7BA-E9DED7B80C69}"/>
                </a:ext>
              </a:extLst>
            </p:cNvPr>
            <p:cNvCxnSpPr/>
            <p:nvPr/>
          </p:nvCxnSpPr>
          <p:spPr>
            <a:xfrm>
              <a:off x="5568950" y="2533004"/>
              <a:ext cx="330993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4A1D9CC-39AC-344F-8F36-D17302A991D0}"/>
              </a:ext>
            </a:extLst>
          </p:cNvPr>
          <p:cNvGrpSpPr/>
          <p:nvPr/>
        </p:nvGrpSpPr>
        <p:grpSpPr>
          <a:xfrm>
            <a:off x="938523" y="2637457"/>
            <a:ext cx="2180091" cy="1687737"/>
            <a:chOff x="236538" y="1855788"/>
            <a:chExt cx="2180091" cy="1687737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5F4A997-DFB8-E04F-BA55-DAC8890E0314}"/>
                </a:ext>
              </a:extLst>
            </p:cNvPr>
            <p:cNvSpPr/>
            <p:nvPr/>
          </p:nvSpPr>
          <p:spPr>
            <a:xfrm>
              <a:off x="236538" y="1855788"/>
              <a:ext cx="2180091" cy="1687737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t"/>
            <a:lstStyle/>
            <a:p>
              <a:pPr>
                <a:defRPr/>
              </a:pPr>
              <a:r>
                <a:rPr lang="en-US" sz="2000" i="1" dirty="0">
                  <a:latin typeface="Arial Narrow" panose="020B0604020202020204" pitchFamily="34" charset="0"/>
                  <a:cs typeface="Arial Narrow" panose="020B0604020202020204" pitchFamily="34" charset="0"/>
                </a:rPr>
                <a:t>Subject</a:t>
              </a:r>
            </a:p>
            <a:p>
              <a:pPr>
                <a:defRPr/>
              </a:pPr>
              <a:r>
                <a:rPr lang="en-US" sz="2000" dirty="0">
                  <a:latin typeface="Arial Narrow" panose="020B0604020202020204" pitchFamily="34" charset="0"/>
                  <a:cs typeface="Arial Narrow" panose="020B0604020202020204" pitchFamily="34" charset="0"/>
                </a:rPr>
                <a:t>...</a:t>
              </a:r>
            </a:p>
            <a:p>
              <a:pPr>
                <a:defRPr/>
              </a:pPr>
              <a:r>
                <a:rPr lang="en-US" sz="2000" dirty="0">
                  <a:latin typeface="Arial Narrow" panose="020B0604020202020204" pitchFamily="34" charset="0"/>
                  <a:cs typeface="Arial Narrow" panose="020B0604020202020204" pitchFamily="34" charset="0"/>
                </a:rPr>
                <a:t>attach(observer)</a:t>
              </a:r>
            </a:p>
            <a:p>
              <a:pPr>
                <a:defRPr/>
              </a:pPr>
              <a:r>
                <a:rPr lang="en-US" sz="2000" dirty="0">
                  <a:latin typeface="Arial Narrow" panose="020B0604020202020204" pitchFamily="34" charset="0"/>
                  <a:cs typeface="Arial Narrow" panose="020B0604020202020204" pitchFamily="34" charset="0"/>
                </a:rPr>
                <a:t>detach(observer)</a:t>
              </a:r>
            </a:p>
            <a:p>
              <a:pPr>
                <a:defRPr/>
              </a:pPr>
              <a:r>
                <a:rPr lang="en-US" sz="2000" dirty="0">
                  <a:latin typeface="Arial Narrow" panose="020B0604020202020204" pitchFamily="34" charset="0"/>
                  <a:cs typeface="Arial Narrow" panose="020B0604020202020204" pitchFamily="34" charset="0"/>
                </a:rPr>
                <a:t>notify()</a:t>
              </a:r>
            </a:p>
            <a:p>
              <a:pPr algn="ctr">
                <a:defRPr/>
              </a:pPr>
              <a:endParaRPr lang="en-US" sz="2000" dirty="0">
                <a:latin typeface="Arial Narrow" panose="020B0604020202020204" pitchFamily="34" charset="0"/>
                <a:cs typeface="Arial Narrow" panose="020B0604020202020204" pitchFamily="34" charset="0"/>
              </a:endParaRPr>
            </a:p>
            <a:p>
              <a:pPr algn="ctr">
                <a:defRPr/>
              </a:pPr>
              <a:endParaRPr lang="en-US" sz="2000" dirty="0">
                <a:latin typeface="Arial Narrow" panose="020B0604020202020204" pitchFamily="34" charset="0"/>
                <a:cs typeface="Arial Narrow" panose="020B0604020202020204" pitchFamily="34" charset="0"/>
              </a:endParaRPr>
            </a:p>
            <a:p>
              <a:pPr algn="ctr">
                <a:defRPr/>
              </a:pPr>
              <a:endParaRPr lang="en-US" sz="2000" dirty="0"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AA3D863-5A4B-A74B-907F-3AFC68AA5DE6}"/>
                </a:ext>
              </a:extLst>
            </p:cNvPr>
            <p:cNvCxnSpPr>
              <a:cxnSpLocks/>
            </p:cNvCxnSpPr>
            <p:nvPr/>
          </p:nvCxnSpPr>
          <p:spPr>
            <a:xfrm>
              <a:off x="236538" y="2242749"/>
              <a:ext cx="2180091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AB6A4F8E-585E-E445-A3B3-3377BF7F9993}"/>
                </a:ext>
              </a:extLst>
            </p:cNvPr>
            <p:cNvCxnSpPr>
              <a:cxnSpLocks/>
            </p:cNvCxnSpPr>
            <p:nvPr/>
          </p:nvCxnSpPr>
          <p:spPr>
            <a:xfrm>
              <a:off x="236538" y="2533004"/>
              <a:ext cx="2180091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riangle 1">
            <a:extLst>
              <a:ext uri="{FF2B5EF4-FFF2-40B4-BE49-F238E27FC236}">
                <a16:creationId xmlns:a16="http://schemas.microsoft.com/office/drawing/2014/main" id="{13D3CAB9-FD89-7642-A3F7-1B2F4E8642E0}"/>
              </a:ext>
            </a:extLst>
          </p:cNvPr>
          <p:cNvSpPr/>
          <p:nvPr/>
        </p:nvSpPr>
        <p:spPr>
          <a:xfrm>
            <a:off x="1844500" y="4336771"/>
            <a:ext cx="368135" cy="317358"/>
          </a:xfrm>
          <a:prstGeom prst="triangl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CD89002-9196-5F40-82E1-6C259F18439D}"/>
              </a:ext>
            </a:extLst>
          </p:cNvPr>
          <p:cNvCxnSpPr>
            <a:stCxn id="2" idx="3"/>
          </p:cNvCxnSpPr>
          <p:nvPr/>
        </p:nvCxnSpPr>
        <p:spPr>
          <a:xfrm flipH="1">
            <a:off x="2028567" y="4654129"/>
            <a:ext cx="1" cy="43955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FD12CBE-8083-8E4A-8BAB-9BDBCBB08C64}"/>
              </a:ext>
            </a:extLst>
          </p:cNvPr>
          <p:cNvGrpSpPr/>
          <p:nvPr/>
        </p:nvGrpSpPr>
        <p:grpSpPr>
          <a:xfrm>
            <a:off x="6018976" y="3281429"/>
            <a:ext cx="2180091" cy="1043765"/>
            <a:chOff x="236538" y="1855788"/>
            <a:chExt cx="2180091" cy="1043765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2F426308-5B7A-E449-BB22-F4350B38E2AF}"/>
                </a:ext>
              </a:extLst>
            </p:cNvPr>
            <p:cNvSpPr/>
            <p:nvPr/>
          </p:nvSpPr>
          <p:spPr>
            <a:xfrm>
              <a:off x="236538" y="1855788"/>
              <a:ext cx="2180091" cy="104376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t"/>
            <a:lstStyle/>
            <a:p>
              <a:pPr>
                <a:defRPr/>
              </a:pPr>
              <a:r>
                <a:rPr lang="en-US" sz="2000" i="1" dirty="0">
                  <a:latin typeface="Arial Narrow" panose="020B0604020202020204" pitchFamily="34" charset="0"/>
                  <a:cs typeface="Arial Narrow" panose="020B0604020202020204" pitchFamily="34" charset="0"/>
                </a:rPr>
                <a:t>Observer</a:t>
              </a:r>
            </a:p>
            <a:p>
              <a:pPr>
                <a:defRPr/>
              </a:pPr>
              <a:endParaRPr lang="en-US" sz="2000" dirty="0">
                <a:latin typeface="Arial Narrow" panose="020B0604020202020204" pitchFamily="34" charset="0"/>
                <a:cs typeface="Arial Narrow" panose="020B0604020202020204" pitchFamily="34" charset="0"/>
              </a:endParaRPr>
            </a:p>
            <a:p>
              <a:pPr>
                <a:defRPr/>
              </a:pPr>
              <a:r>
                <a:rPr lang="en-US" sz="2000" i="1" dirty="0">
                  <a:latin typeface="Arial Narrow" panose="020B0604020202020204" pitchFamily="34" charset="0"/>
                  <a:cs typeface="Arial Narrow" panose="020B0604020202020204" pitchFamily="34" charset="0"/>
                </a:rPr>
                <a:t>update</a:t>
              </a:r>
              <a:r>
                <a:rPr lang="en-US" sz="2000" dirty="0">
                  <a:latin typeface="Arial Narrow" panose="020B0604020202020204" pitchFamily="34" charset="0"/>
                  <a:cs typeface="Arial Narrow" panose="020B0604020202020204" pitchFamily="34" charset="0"/>
                </a:rPr>
                <a:t>()</a:t>
              </a:r>
            </a:p>
            <a:p>
              <a:pPr algn="ctr">
                <a:defRPr/>
              </a:pPr>
              <a:endParaRPr lang="en-US" sz="2000" dirty="0">
                <a:latin typeface="Arial Narrow" panose="020B0604020202020204" pitchFamily="34" charset="0"/>
                <a:cs typeface="Arial Narrow" panose="020B0604020202020204" pitchFamily="34" charset="0"/>
              </a:endParaRPr>
            </a:p>
            <a:p>
              <a:pPr algn="ctr">
                <a:defRPr/>
              </a:pPr>
              <a:endParaRPr lang="en-US" sz="2000" dirty="0">
                <a:latin typeface="Arial Narrow" panose="020B0604020202020204" pitchFamily="34" charset="0"/>
                <a:cs typeface="Arial Narrow" panose="020B0604020202020204" pitchFamily="34" charset="0"/>
              </a:endParaRPr>
            </a:p>
            <a:p>
              <a:pPr algn="ctr">
                <a:defRPr/>
              </a:pPr>
              <a:endParaRPr lang="en-US" sz="2000" dirty="0"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34E4942-8F5B-2D48-AE05-DAD37EF61598}"/>
                </a:ext>
              </a:extLst>
            </p:cNvPr>
            <p:cNvCxnSpPr>
              <a:cxnSpLocks/>
            </p:cNvCxnSpPr>
            <p:nvPr/>
          </p:nvCxnSpPr>
          <p:spPr>
            <a:xfrm>
              <a:off x="236538" y="2242749"/>
              <a:ext cx="2180091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856CDC2-57EB-0045-A7CF-4CD3E57B6A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6538" y="2533004"/>
              <a:ext cx="2180091" cy="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EEA2C3B6-410A-1344-9B52-C04C05DCDA13}"/>
              </a:ext>
            </a:extLst>
          </p:cNvPr>
          <p:cNvCxnSpPr>
            <a:cxnSpLocks/>
          </p:cNvCxnSpPr>
          <p:nvPr/>
        </p:nvCxnSpPr>
        <p:spPr>
          <a:xfrm flipH="1">
            <a:off x="7307150" y="1187532"/>
            <a:ext cx="601817" cy="3210665"/>
          </a:xfrm>
          <a:prstGeom prst="straightConnector1">
            <a:avLst/>
          </a:prstGeom>
          <a:ln w="76200">
            <a:solidFill>
              <a:srgbClr val="FF40FF"/>
            </a:solidFill>
            <a:headEnd type="oval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946DD5C1-BCD8-5F49-A93E-F382E60378B8}"/>
              </a:ext>
            </a:extLst>
          </p:cNvPr>
          <p:cNvGrpSpPr/>
          <p:nvPr/>
        </p:nvGrpSpPr>
        <p:grpSpPr>
          <a:xfrm>
            <a:off x="6939015" y="4336771"/>
            <a:ext cx="368135" cy="756909"/>
            <a:chOff x="6939015" y="4336771"/>
            <a:chExt cx="368135" cy="756909"/>
          </a:xfrm>
        </p:grpSpPr>
        <p:sp>
          <p:nvSpPr>
            <p:cNvPr id="29" name="Triangle 28">
              <a:extLst>
                <a:ext uri="{FF2B5EF4-FFF2-40B4-BE49-F238E27FC236}">
                  <a16:creationId xmlns:a16="http://schemas.microsoft.com/office/drawing/2014/main" id="{79067A4A-CE99-8F4A-91E1-9DDC86807E6B}"/>
                </a:ext>
              </a:extLst>
            </p:cNvPr>
            <p:cNvSpPr/>
            <p:nvPr/>
          </p:nvSpPr>
          <p:spPr>
            <a:xfrm>
              <a:off x="6939015" y="4336771"/>
              <a:ext cx="368135" cy="317358"/>
            </a:xfrm>
            <a:prstGeom prst="triangle">
              <a:avLst/>
            </a:prstGeom>
            <a:noFill/>
            <a:ln w="12700">
              <a:solidFill>
                <a:srgbClr val="FF4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5B71B6A-86D8-9145-B578-86876944B79A}"/>
                </a:ext>
              </a:extLst>
            </p:cNvPr>
            <p:cNvCxnSpPr>
              <a:stCxn id="29" idx="3"/>
            </p:cNvCxnSpPr>
            <p:nvPr/>
          </p:nvCxnSpPr>
          <p:spPr>
            <a:xfrm flipH="1">
              <a:off x="7123082" y="4654129"/>
              <a:ext cx="1" cy="439551"/>
            </a:xfrm>
            <a:prstGeom prst="line">
              <a:avLst/>
            </a:prstGeom>
            <a:ln w="12700">
              <a:solidFill>
                <a:srgbClr val="FF4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74099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32830D94-3A14-DA47-AD12-F08A1AE3E2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r="24556"/>
          <a:stretch/>
        </p:blipFill>
        <p:spPr>
          <a:xfrm>
            <a:off x="3538846" y="129001"/>
            <a:ext cx="5605153" cy="2777258"/>
          </a:xfrm>
          <a:prstGeom prst="rect">
            <a:avLst/>
          </a:prstGeom>
          <a:noFill/>
          <a:effectLst/>
        </p:spPr>
      </p:pic>
      <p:sp>
        <p:nvSpPr>
          <p:cNvPr id="40" name="Title 39">
            <a:extLst>
              <a:ext uri="{FF2B5EF4-FFF2-40B4-BE49-F238E27FC236}">
                <a16:creationId xmlns:a16="http://schemas.microsoft.com/office/drawing/2014/main" id="{9E9B5DAC-FEC0-C444-B49A-FC58185777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212275" cy="1518315"/>
          </a:xfrm>
        </p:spPr>
        <p:txBody>
          <a:bodyPr/>
          <a:lstStyle/>
          <a:p>
            <a:r>
              <a:rPr lang="en-US" dirty="0"/>
              <a:t>Application of Observer Pattern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B3FEF4D-ACEC-1B40-B3B3-5ACC1300CF91}"/>
              </a:ext>
            </a:extLst>
          </p:cNvPr>
          <p:cNvGrpSpPr/>
          <p:nvPr/>
        </p:nvGrpSpPr>
        <p:grpSpPr>
          <a:xfrm>
            <a:off x="938523" y="5084008"/>
            <a:ext cx="2180091" cy="1335087"/>
            <a:chOff x="236538" y="1855788"/>
            <a:chExt cx="2180091" cy="1335087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DCE3555-5CEC-7F4C-9226-AE33EE27DB1D}"/>
                </a:ext>
              </a:extLst>
            </p:cNvPr>
            <p:cNvSpPr/>
            <p:nvPr/>
          </p:nvSpPr>
          <p:spPr>
            <a:xfrm>
              <a:off x="236538" y="1855788"/>
              <a:ext cx="2180091" cy="1335087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t"/>
            <a:lstStyle/>
            <a:p>
              <a:pPr>
                <a:defRPr/>
              </a:pPr>
              <a:r>
                <a:rPr lang="en-US" sz="2000" dirty="0">
                  <a:latin typeface="Arial Narrow" panose="020B0604020202020204" pitchFamily="34" charset="0"/>
                  <a:cs typeface="Arial Narrow" panose="020B0604020202020204" pitchFamily="34" charset="0"/>
                </a:rPr>
                <a:t>OrdersController</a:t>
              </a:r>
            </a:p>
            <a:p>
              <a:pPr>
                <a:defRPr/>
              </a:pPr>
              <a:r>
                <a:rPr lang="en-US" sz="2000" dirty="0">
                  <a:latin typeface="Arial Narrow" panose="020B0604020202020204" pitchFamily="34" charset="0"/>
                  <a:cs typeface="Arial Narrow" panose="020B0604020202020204" pitchFamily="34" charset="0"/>
                </a:rPr>
                <a:t>...</a:t>
              </a:r>
            </a:p>
            <a:p>
              <a:pPr>
                <a:defRPr/>
              </a:pPr>
              <a:r>
                <a:rPr lang="en-US" sz="2000" dirty="0">
                  <a:latin typeface="Arial Narrow" panose="020B0604020202020204" pitchFamily="34" charset="0"/>
                  <a:cs typeface="Arial Narrow" panose="020B0604020202020204" pitchFamily="34" charset="0"/>
                </a:rPr>
                <a:t>create()</a:t>
              </a:r>
            </a:p>
            <a:p>
              <a:pPr>
                <a:defRPr/>
              </a:pPr>
              <a:r>
                <a:rPr lang="en-US" sz="2000" dirty="0">
                  <a:latin typeface="Arial Narrow" panose="020B0604020202020204" pitchFamily="34" charset="0"/>
                  <a:cs typeface="Arial Narrow" panose="020B0604020202020204" pitchFamily="34" charset="0"/>
                </a:rPr>
                <a:t>…</a:t>
              </a:r>
            </a:p>
            <a:p>
              <a:pPr algn="ctr">
                <a:defRPr/>
              </a:pPr>
              <a:endParaRPr lang="en-US" sz="2000" dirty="0">
                <a:latin typeface="Arial Narrow" panose="020B0604020202020204" pitchFamily="34" charset="0"/>
                <a:cs typeface="Arial Narrow" panose="020B0604020202020204" pitchFamily="34" charset="0"/>
              </a:endParaRPr>
            </a:p>
            <a:p>
              <a:pPr algn="ctr">
                <a:defRPr/>
              </a:pPr>
              <a:endParaRPr lang="en-US" sz="2000" dirty="0">
                <a:latin typeface="Arial Narrow" panose="020B0604020202020204" pitchFamily="34" charset="0"/>
                <a:cs typeface="Arial Narrow" panose="020B0604020202020204" pitchFamily="34" charset="0"/>
              </a:endParaRPr>
            </a:p>
            <a:p>
              <a:pPr algn="ctr">
                <a:defRPr/>
              </a:pPr>
              <a:endParaRPr lang="en-US" sz="2000" dirty="0"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6AEB0663-9C81-8442-9C3F-E82B6C0B7B88}"/>
                </a:ext>
              </a:extLst>
            </p:cNvPr>
            <p:cNvCxnSpPr>
              <a:cxnSpLocks/>
            </p:cNvCxnSpPr>
            <p:nvPr/>
          </p:nvCxnSpPr>
          <p:spPr>
            <a:xfrm>
              <a:off x="236538" y="2242749"/>
              <a:ext cx="2180091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C8B42E03-ADA7-E94F-B861-51FB8E7A7D5B}"/>
                </a:ext>
              </a:extLst>
            </p:cNvPr>
            <p:cNvCxnSpPr>
              <a:cxnSpLocks/>
              <a:endCxn id="19" idx="3"/>
            </p:cNvCxnSpPr>
            <p:nvPr/>
          </p:nvCxnSpPr>
          <p:spPr>
            <a:xfrm flipV="1">
              <a:off x="236538" y="2523332"/>
              <a:ext cx="2180091" cy="967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F50191C-92E7-7642-8664-1F1C35B56E51}"/>
              </a:ext>
            </a:extLst>
          </p:cNvPr>
          <p:cNvGrpSpPr/>
          <p:nvPr/>
        </p:nvGrpSpPr>
        <p:grpSpPr>
          <a:xfrm>
            <a:off x="6018976" y="5093680"/>
            <a:ext cx="2184789" cy="1615878"/>
            <a:chOff x="5568950" y="1855788"/>
            <a:chExt cx="3309938" cy="1615878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95AFDF9D-961D-FB49-86A0-371688BC2B0F}"/>
                </a:ext>
              </a:extLst>
            </p:cNvPr>
            <p:cNvSpPr/>
            <p:nvPr/>
          </p:nvSpPr>
          <p:spPr>
            <a:xfrm>
              <a:off x="5568950" y="1855788"/>
              <a:ext cx="3309938" cy="161587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t"/>
            <a:lstStyle/>
            <a:p>
              <a:pPr>
                <a:defRPr/>
              </a:pPr>
              <a:r>
                <a:rPr lang="en-US" sz="2000" dirty="0">
                  <a:latin typeface="Arial Narrow" panose="020B0604020202020204" pitchFamily="34" charset="0"/>
                  <a:cs typeface="Arial Narrow" panose="020B0604020202020204" pitchFamily="34" charset="0"/>
                </a:rPr>
                <a:t>EmailNotifier</a:t>
              </a:r>
            </a:p>
            <a:p>
              <a:pPr>
                <a:defRPr/>
              </a:pPr>
              <a:r>
                <a:rPr lang="en-US" sz="2000" dirty="0">
                  <a:latin typeface="Arial Narrow" panose="020B0604020202020204" pitchFamily="34" charset="0"/>
                  <a:cs typeface="Arial Narrow" panose="020B0604020202020204" pitchFamily="34" charset="0"/>
                </a:rPr>
                <a:t>...</a:t>
              </a:r>
            </a:p>
            <a:p>
              <a:pPr>
                <a:defRPr/>
              </a:pPr>
              <a:r>
                <a:rPr lang="en-US" sz="2000" dirty="0" err="1">
                  <a:latin typeface="Arial Narrow" panose="020B0604020202020204" pitchFamily="34" charset="0"/>
                  <a:cs typeface="Arial Narrow" panose="020B0604020202020204" pitchFamily="34" charset="0"/>
                </a:rPr>
                <a:t>order_notification</a:t>
              </a:r>
              <a:r>
                <a:rPr lang="en-US" sz="2000" dirty="0">
                  <a:latin typeface="Arial Narrow" panose="020B0604020202020204" pitchFamily="34" charset="0"/>
                  <a:cs typeface="Arial Narrow" panose="020B0604020202020204" pitchFamily="34" charset="0"/>
                </a:rPr>
                <a:t>()</a:t>
              </a:r>
            </a:p>
            <a:p>
              <a:pPr>
                <a:defRPr/>
              </a:pPr>
              <a:r>
                <a:rPr lang="en-US" sz="2000" dirty="0">
                  <a:solidFill>
                    <a:srgbClr val="FF40FF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update()</a:t>
              </a:r>
            </a:p>
            <a:p>
              <a:pPr>
                <a:defRPr/>
              </a:pPr>
              <a:r>
                <a:rPr lang="en-US" sz="2000" dirty="0">
                  <a:latin typeface="Arial Narrow" panose="020B0604020202020204" pitchFamily="34" charset="0"/>
                  <a:cs typeface="Arial Narrow" panose="020B0604020202020204" pitchFamily="34" charset="0"/>
                </a:rPr>
                <a:t>...</a:t>
              </a:r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B5019D5F-FAFE-9348-BE67-0D34A08342B2}"/>
                </a:ext>
              </a:extLst>
            </p:cNvPr>
            <p:cNvCxnSpPr/>
            <p:nvPr/>
          </p:nvCxnSpPr>
          <p:spPr>
            <a:xfrm>
              <a:off x="5568950" y="2242749"/>
              <a:ext cx="330993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590387EB-493E-F64F-B7BA-E9DED7B80C69}"/>
                </a:ext>
              </a:extLst>
            </p:cNvPr>
            <p:cNvCxnSpPr/>
            <p:nvPr/>
          </p:nvCxnSpPr>
          <p:spPr>
            <a:xfrm>
              <a:off x="5568950" y="2533004"/>
              <a:ext cx="330993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4A1D9CC-39AC-344F-8F36-D17302A991D0}"/>
              </a:ext>
            </a:extLst>
          </p:cNvPr>
          <p:cNvGrpSpPr/>
          <p:nvPr/>
        </p:nvGrpSpPr>
        <p:grpSpPr>
          <a:xfrm>
            <a:off x="938523" y="2637457"/>
            <a:ext cx="2180091" cy="1687737"/>
            <a:chOff x="236538" y="1855788"/>
            <a:chExt cx="2180091" cy="1687737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5F4A997-DFB8-E04F-BA55-DAC8890E0314}"/>
                </a:ext>
              </a:extLst>
            </p:cNvPr>
            <p:cNvSpPr/>
            <p:nvPr/>
          </p:nvSpPr>
          <p:spPr>
            <a:xfrm>
              <a:off x="236538" y="1855788"/>
              <a:ext cx="2180091" cy="1687737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t"/>
            <a:lstStyle/>
            <a:p>
              <a:pPr>
                <a:defRPr/>
              </a:pPr>
              <a:r>
                <a:rPr lang="en-US" sz="2000" i="1" dirty="0">
                  <a:latin typeface="Arial Narrow" panose="020B0604020202020204" pitchFamily="34" charset="0"/>
                  <a:cs typeface="Arial Narrow" panose="020B0604020202020204" pitchFamily="34" charset="0"/>
                </a:rPr>
                <a:t>Subject</a:t>
              </a:r>
            </a:p>
            <a:p>
              <a:pPr>
                <a:defRPr/>
              </a:pPr>
              <a:r>
                <a:rPr lang="en-US" sz="2000" dirty="0">
                  <a:latin typeface="Arial Narrow" panose="020B0604020202020204" pitchFamily="34" charset="0"/>
                  <a:cs typeface="Arial Narrow" panose="020B0604020202020204" pitchFamily="34" charset="0"/>
                </a:rPr>
                <a:t>...</a:t>
              </a:r>
            </a:p>
            <a:p>
              <a:pPr>
                <a:defRPr/>
              </a:pPr>
              <a:r>
                <a:rPr lang="en-US" sz="2000" dirty="0">
                  <a:latin typeface="Arial Narrow" panose="020B0604020202020204" pitchFamily="34" charset="0"/>
                  <a:cs typeface="Arial Narrow" panose="020B0604020202020204" pitchFamily="34" charset="0"/>
                </a:rPr>
                <a:t>attach(observer)</a:t>
              </a:r>
            </a:p>
            <a:p>
              <a:pPr>
                <a:defRPr/>
              </a:pPr>
              <a:r>
                <a:rPr lang="en-US" sz="2000" dirty="0">
                  <a:latin typeface="Arial Narrow" panose="020B0604020202020204" pitchFamily="34" charset="0"/>
                  <a:cs typeface="Arial Narrow" panose="020B0604020202020204" pitchFamily="34" charset="0"/>
                </a:rPr>
                <a:t>detach(observer)</a:t>
              </a:r>
            </a:p>
            <a:p>
              <a:pPr>
                <a:defRPr/>
              </a:pPr>
              <a:r>
                <a:rPr lang="en-US" sz="2000" dirty="0">
                  <a:latin typeface="Arial Narrow" panose="020B0604020202020204" pitchFamily="34" charset="0"/>
                  <a:cs typeface="Arial Narrow" panose="020B0604020202020204" pitchFamily="34" charset="0"/>
                </a:rPr>
                <a:t>notify()</a:t>
              </a:r>
            </a:p>
            <a:p>
              <a:pPr algn="ctr">
                <a:defRPr/>
              </a:pPr>
              <a:endParaRPr lang="en-US" sz="2000" dirty="0">
                <a:latin typeface="Arial Narrow" panose="020B0604020202020204" pitchFamily="34" charset="0"/>
                <a:cs typeface="Arial Narrow" panose="020B0604020202020204" pitchFamily="34" charset="0"/>
              </a:endParaRPr>
            </a:p>
            <a:p>
              <a:pPr algn="ctr">
                <a:defRPr/>
              </a:pPr>
              <a:endParaRPr lang="en-US" sz="2000" dirty="0">
                <a:latin typeface="Arial Narrow" panose="020B0604020202020204" pitchFamily="34" charset="0"/>
                <a:cs typeface="Arial Narrow" panose="020B0604020202020204" pitchFamily="34" charset="0"/>
              </a:endParaRPr>
            </a:p>
            <a:p>
              <a:pPr algn="ctr">
                <a:defRPr/>
              </a:pPr>
              <a:endParaRPr lang="en-US" sz="2000" dirty="0"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AA3D863-5A4B-A74B-907F-3AFC68AA5DE6}"/>
                </a:ext>
              </a:extLst>
            </p:cNvPr>
            <p:cNvCxnSpPr>
              <a:cxnSpLocks/>
            </p:cNvCxnSpPr>
            <p:nvPr/>
          </p:nvCxnSpPr>
          <p:spPr>
            <a:xfrm>
              <a:off x="236538" y="2242749"/>
              <a:ext cx="2180091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AB6A4F8E-585E-E445-A3B3-3377BF7F9993}"/>
                </a:ext>
              </a:extLst>
            </p:cNvPr>
            <p:cNvCxnSpPr>
              <a:cxnSpLocks/>
            </p:cNvCxnSpPr>
            <p:nvPr/>
          </p:nvCxnSpPr>
          <p:spPr>
            <a:xfrm>
              <a:off x="236538" y="2533004"/>
              <a:ext cx="2180091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riangle 1">
            <a:extLst>
              <a:ext uri="{FF2B5EF4-FFF2-40B4-BE49-F238E27FC236}">
                <a16:creationId xmlns:a16="http://schemas.microsoft.com/office/drawing/2014/main" id="{13D3CAB9-FD89-7642-A3F7-1B2F4E8642E0}"/>
              </a:ext>
            </a:extLst>
          </p:cNvPr>
          <p:cNvSpPr/>
          <p:nvPr/>
        </p:nvSpPr>
        <p:spPr>
          <a:xfrm>
            <a:off x="1844500" y="4336771"/>
            <a:ext cx="368135" cy="317358"/>
          </a:xfrm>
          <a:prstGeom prst="triangl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CD89002-9196-5F40-82E1-6C259F18439D}"/>
              </a:ext>
            </a:extLst>
          </p:cNvPr>
          <p:cNvCxnSpPr>
            <a:stCxn id="2" idx="3"/>
          </p:cNvCxnSpPr>
          <p:nvPr/>
        </p:nvCxnSpPr>
        <p:spPr>
          <a:xfrm flipH="1">
            <a:off x="2028567" y="4654129"/>
            <a:ext cx="1" cy="43955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FD12CBE-8083-8E4A-8BAB-9BDBCBB08C64}"/>
              </a:ext>
            </a:extLst>
          </p:cNvPr>
          <p:cNvGrpSpPr/>
          <p:nvPr/>
        </p:nvGrpSpPr>
        <p:grpSpPr>
          <a:xfrm>
            <a:off x="6018976" y="3281429"/>
            <a:ext cx="2180091" cy="1043765"/>
            <a:chOff x="236538" y="1855788"/>
            <a:chExt cx="2180091" cy="1043765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2F426308-5B7A-E449-BB22-F4350B38E2AF}"/>
                </a:ext>
              </a:extLst>
            </p:cNvPr>
            <p:cNvSpPr/>
            <p:nvPr/>
          </p:nvSpPr>
          <p:spPr>
            <a:xfrm>
              <a:off x="236538" y="1855788"/>
              <a:ext cx="2180091" cy="104376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t"/>
            <a:lstStyle/>
            <a:p>
              <a:pPr>
                <a:defRPr/>
              </a:pPr>
              <a:r>
                <a:rPr lang="en-US" sz="2000" i="1" dirty="0">
                  <a:latin typeface="Arial Narrow" panose="020B0604020202020204" pitchFamily="34" charset="0"/>
                  <a:cs typeface="Arial Narrow" panose="020B0604020202020204" pitchFamily="34" charset="0"/>
                </a:rPr>
                <a:t>Observer</a:t>
              </a:r>
            </a:p>
            <a:p>
              <a:pPr>
                <a:defRPr/>
              </a:pPr>
              <a:endParaRPr lang="en-US" sz="2000" dirty="0">
                <a:latin typeface="Arial Narrow" panose="020B0604020202020204" pitchFamily="34" charset="0"/>
                <a:cs typeface="Arial Narrow" panose="020B0604020202020204" pitchFamily="34" charset="0"/>
              </a:endParaRPr>
            </a:p>
            <a:p>
              <a:pPr>
                <a:defRPr/>
              </a:pPr>
              <a:r>
                <a:rPr lang="en-US" sz="2000" i="1" dirty="0">
                  <a:latin typeface="Arial Narrow" panose="020B0604020202020204" pitchFamily="34" charset="0"/>
                  <a:cs typeface="Arial Narrow" panose="020B0604020202020204" pitchFamily="34" charset="0"/>
                </a:rPr>
                <a:t>update</a:t>
              </a:r>
              <a:r>
                <a:rPr lang="en-US" sz="2000" dirty="0">
                  <a:latin typeface="Arial Narrow" panose="020B0604020202020204" pitchFamily="34" charset="0"/>
                  <a:cs typeface="Arial Narrow" panose="020B0604020202020204" pitchFamily="34" charset="0"/>
                </a:rPr>
                <a:t>()</a:t>
              </a:r>
            </a:p>
            <a:p>
              <a:pPr algn="ctr">
                <a:defRPr/>
              </a:pPr>
              <a:endParaRPr lang="en-US" sz="2000" dirty="0">
                <a:latin typeface="Arial Narrow" panose="020B0604020202020204" pitchFamily="34" charset="0"/>
                <a:cs typeface="Arial Narrow" panose="020B0604020202020204" pitchFamily="34" charset="0"/>
              </a:endParaRPr>
            </a:p>
            <a:p>
              <a:pPr algn="ctr">
                <a:defRPr/>
              </a:pPr>
              <a:endParaRPr lang="en-US" sz="2000" dirty="0">
                <a:latin typeface="Arial Narrow" panose="020B0604020202020204" pitchFamily="34" charset="0"/>
                <a:cs typeface="Arial Narrow" panose="020B0604020202020204" pitchFamily="34" charset="0"/>
              </a:endParaRPr>
            </a:p>
            <a:p>
              <a:pPr algn="ctr">
                <a:defRPr/>
              </a:pPr>
              <a:endParaRPr lang="en-US" sz="2000" dirty="0"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34E4942-8F5B-2D48-AE05-DAD37EF61598}"/>
                </a:ext>
              </a:extLst>
            </p:cNvPr>
            <p:cNvCxnSpPr>
              <a:cxnSpLocks/>
            </p:cNvCxnSpPr>
            <p:nvPr/>
          </p:nvCxnSpPr>
          <p:spPr>
            <a:xfrm>
              <a:off x="236538" y="2242749"/>
              <a:ext cx="2180091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856CDC2-57EB-0045-A7CF-4CD3E57B6A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6538" y="2533004"/>
              <a:ext cx="2180091" cy="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EEA2C3B6-410A-1344-9B52-C04C05DCDA13}"/>
              </a:ext>
            </a:extLst>
          </p:cNvPr>
          <p:cNvCxnSpPr>
            <a:cxnSpLocks/>
          </p:cNvCxnSpPr>
          <p:nvPr/>
        </p:nvCxnSpPr>
        <p:spPr>
          <a:xfrm flipH="1">
            <a:off x="6840187" y="1852551"/>
            <a:ext cx="1555668" cy="4203865"/>
          </a:xfrm>
          <a:prstGeom prst="straightConnector1">
            <a:avLst/>
          </a:prstGeom>
          <a:ln w="76200">
            <a:solidFill>
              <a:srgbClr val="FF40FF"/>
            </a:solidFill>
            <a:headEnd type="oval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riangle 28">
            <a:extLst>
              <a:ext uri="{FF2B5EF4-FFF2-40B4-BE49-F238E27FC236}">
                <a16:creationId xmlns:a16="http://schemas.microsoft.com/office/drawing/2014/main" id="{79067A4A-CE99-8F4A-91E1-9DDC86807E6B}"/>
              </a:ext>
            </a:extLst>
          </p:cNvPr>
          <p:cNvSpPr/>
          <p:nvPr/>
        </p:nvSpPr>
        <p:spPr>
          <a:xfrm>
            <a:off x="6939015" y="4336771"/>
            <a:ext cx="368135" cy="317358"/>
          </a:xfrm>
          <a:prstGeom prst="triangl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5B71B6A-86D8-9145-B578-86876944B79A}"/>
              </a:ext>
            </a:extLst>
          </p:cNvPr>
          <p:cNvCxnSpPr>
            <a:stCxn id="29" idx="3"/>
          </p:cNvCxnSpPr>
          <p:nvPr/>
        </p:nvCxnSpPr>
        <p:spPr>
          <a:xfrm flipH="1">
            <a:off x="7123082" y="4654129"/>
            <a:ext cx="1" cy="43955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6878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32830D94-3A14-DA47-AD12-F08A1AE3E2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r="24556"/>
          <a:stretch/>
        </p:blipFill>
        <p:spPr>
          <a:xfrm>
            <a:off x="3538846" y="129001"/>
            <a:ext cx="5605153" cy="2777258"/>
          </a:xfrm>
          <a:prstGeom prst="rect">
            <a:avLst/>
          </a:prstGeom>
          <a:noFill/>
          <a:effectLst/>
        </p:spPr>
      </p:pic>
      <p:sp>
        <p:nvSpPr>
          <p:cNvPr id="40" name="Title 39">
            <a:extLst>
              <a:ext uri="{FF2B5EF4-FFF2-40B4-BE49-F238E27FC236}">
                <a16:creationId xmlns:a16="http://schemas.microsoft.com/office/drawing/2014/main" id="{9E9B5DAC-FEC0-C444-B49A-FC58185777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212275" cy="1518315"/>
          </a:xfrm>
        </p:spPr>
        <p:txBody>
          <a:bodyPr/>
          <a:lstStyle/>
          <a:p>
            <a:r>
              <a:rPr lang="en-US" dirty="0"/>
              <a:t>Application of Observer Pattern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B3FEF4D-ACEC-1B40-B3B3-5ACC1300CF91}"/>
              </a:ext>
            </a:extLst>
          </p:cNvPr>
          <p:cNvGrpSpPr/>
          <p:nvPr/>
        </p:nvGrpSpPr>
        <p:grpSpPr>
          <a:xfrm>
            <a:off x="938523" y="5084008"/>
            <a:ext cx="2180091" cy="1335087"/>
            <a:chOff x="236538" y="1855788"/>
            <a:chExt cx="2180091" cy="1335087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DCE3555-5CEC-7F4C-9226-AE33EE27DB1D}"/>
                </a:ext>
              </a:extLst>
            </p:cNvPr>
            <p:cNvSpPr/>
            <p:nvPr/>
          </p:nvSpPr>
          <p:spPr>
            <a:xfrm>
              <a:off x="236538" y="1855788"/>
              <a:ext cx="2180091" cy="1335087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t"/>
            <a:lstStyle/>
            <a:p>
              <a:pPr>
                <a:defRPr/>
              </a:pPr>
              <a:r>
                <a:rPr lang="en-US" sz="2000" dirty="0">
                  <a:latin typeface="Arial Narrow" panose="020B0604020202020204" pitchFamily="34" charset="0"/>
                  <a:cs typeface="Arial Narrow" panose="020B0604020202020204" pitchFamily="34" charset="0"/>
                </a:rPr>
                <a:t>OrdersController</a:t>
              </a:r>
            </a:p>
            <a:p>
              <a:pPr>
                <a:defRPr/>
              </a:pPr>
              <a:r>
                <a:rPr lang="en-US" sz="2000" dirty="0">
                  <a:latin typeface="Arial Narrow" panose="020B0604020202020204" pitchFamily="34" charset="0"/>
                  <a:cs typeface="Arial Narrow" panose="020B0604020202020204" pitchFamily="34" charset="0"/>
                </a:rPr>
                <a:t>...</a:t>
              </a:r>
            </a:p>
            <a:p>
              <a:pPr>
                <a:defRPr/>
              </a:pPr>
              <a:r>
                <a:rPr lang="en-US" sz="2000" dirty="0">
                  <a:latin typeface="Arial Narrow" panose="020B0604020202020204" pitchFamily="34" charset="0"/>
                  <a:cs typeface="Arial Narrow" panose="020B0604020202020204" pitchFamily="34" charset="0"/>
                </a:rPr>
                <a:t>create()</a:t>
              </a:r>
            </a:p>
            <a:p>
              <a:pPr>
                <a:defRPr/>
              </a:pPr>
              <a:r>
                <a:rPr lang="en-US" sz="2000" dirty="0">
                  <a:latin typeface="Arial Narrow" panose="020B0604020202020204" pitchFamily="34" charset="0"/>
                  <a:cs typeface="Arial Narrow" panose="020B0604020202020204" pitchFamily="34" charset="0"/>
                </a:rPr>
                <a:t>…</a:t>
              </a:r>
            </a:p>
            <a:p>
              <a:pPr algn="ctr">
                <a:defRPr/>
              </a:pPr>
              <a:endParaRPr lang="en-US" sz="2000" dirty="0">
                <a:latin typeface="Arial Narrow" panose="020B0604020202020204" pitchFamily="34" charset="0"/>
                <a:cs typeface="Arial Narrow" panose="020B0604020202020204" pitchFamily="34" charset="0"/>
              </a:endParaRPr>
            </a:p>
            <a:p>
              <a:pPr algn="ctr">
                <a:defRPr/>
              </a:pPr>
              <a:endParaRPr lang="en-US" sz="2000" dirty="0">
                <a:latin typeface="Arial Narrow" panose="020B0604020202020204" pitchFamily="34" charset="0"/>
                <a:cs typeface="Arial Narrow" panose="020B0604020202020204" pitchFamily="34" charset="0"/>
              </a:endParaRPr>
            </a:p>
            <a:p>
              <a:pPr algn="ctr">
                <a:defRPr/>
              </a:pPr>
              <a:endParaRPr lang="en-US" sz="2000" dirty="0"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6AEB0663-9C81-8442-9C3F-E82B6C0B7B88}"/>
                </a:ext>
              </a:extLst>
            </p:cNvPr>
            <p:cNvCxnSpPr>
              <a:cxnSpLocks/>
            </p:cNvCxnSpPr>
            <p:nvPr/>
          </p:nvCxnSpPr>
          <p:spPr>
            <a:xfrm>
              <a:off x="236538" y="2242749"/>
              <a:ext cx="2180091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C8B42E03-ADA7-E94F-B861-51FB8E7A7D5B}"/>
                </a:ext>
              </a:extLst>
            </p:cNvPr>
            <p:cNvCxnSpPr>
              <a:cxnSpLocks/>
              <a:endCxn id="19" idx="3"/>
            </p:cNvCxnSpPr>
            <p:nvPr/>
          </p:nvCxnSpPr>
          <p:spPr>
            <a:xfrm flipV="1">
              <a:off x="236538" y="2523332"/>
              <a:ext cx="2180091" cy="967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F50191C-92E7-7642-8664-1F1C35B56E51}"/>
              </a:ext>
            </a:extLst>
          </p:cNvPr>
          <p:cNvGrpSpPr/>
          <p:nvPr/>
        </p:nvGrpSpPr>
        <p:grpSpPr>
          <a:xfrm>
            <a:off x="6018976" y="5093680"/>
            <a:ext cx="2184789" cy="1615878"/>
            <a:chOff x="5568950" y="1855788"/>
            <a:chExt cx="3309938" cy="1615878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95AFDF9D-961D-FB49-86A0-371688BC2B0F}"/>
                </a:ext>
              </a:extLst>
            </p:cNvPr>
            <p:cNvSpPr/>
            <p:nvPr/>
          </p:nvSpPr>
          <p:spPr>
            <a:xfrm>
              <a:off x="5568950" y="1855788"/>
              <a:ext cx="3309938" cy="161587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t"/>
            <a:lstStyle/>
            <a:p>
              <a:pPr>
                <a:defRPr/>
              </a:pPr>
              <a:r>
                <a:rPr lang="en-US" sz="2000" dirty="0">
                  <a:latin typeface="Arial Narrow" panose="020B0604020202020204" pitchFamily="34" charset="0"/>
                  <a:cs typeface="Arial Narrow" panose="020B0604020202020204" pitchFamily="34" charset="0"/>
                </a:rPr>
                <a:t>EmailNotifier</a:t>
              </a:r>
            </a:p>
            <a:p>
              <a:pPr>
                <a:defRPr/>
              </a:pPr>
              <a:r>
                <a:rPr lang="en-US" sz="2000" dirty="0">
                  <a:latin typeface="Arial Narrow" panose="020B0604020202020204" pitchFamily="34" charset="0"/>
                  <a:cs typeface="Arial Narrow" panose="020B0604020202020204" pitchFamily="34" charset="0"/>
                </a:rPr>
                <a:t>...</a:t>
              </a:r>
            </a:p>
            <a:p>
              <a:pPr>
                <a:defRPr/>
              </a:pPr>
              <a:r>
                <a:rPr lang="en-US" sz="2000" dirty="0" err="1">
                  <a:latin typeface="Arial Narrow" panose="020B0604020202020204" pitchFamily="34" charset="0"/>
                  <a:cs typeface="Arial Narrow" panose="020B0604020202020204" pitchFamily="34" charset="0"/>
                </a:rPr>
                <a:t>order_notification</a:t>
              </a:r>
              <a:r>
                <a:rPr lang="en-US" sz="2000" dirty="0">
                  <a:latin typeface="Arial Narrow" panose="020B0604020202020204" pitchFamily="34" charset="0"/>
                  <a:cs typeface="Arial Narrow" panose="020B0604020202020204" pitchFamily="34" charset="0"/>
                </a:rPr>
                <a:t>()</a:t>
              </a:r>
            </a:p>
            <a:p>
              <a:pPr>
                <a:defRPr/>
              </a:pPr>
              <a:r>
                <a:rPr lang="en-US" sz="2000" dirty="0">
                  <a:latin typeface="Arial Narrow" panose="020B0604020202020204" pitchFamily="34" charset="0"/>
                  <a:cs typeface="Arial Narrow" panose="020B0604020202020204" pitchFamily="34" charset="0"/>
                </a:rPr>
                <a:t>update()</a:t>
              </a:r>
            </a:p>
            <a:p>
              <a:pPr>
                <a:defRPr/>
              </a:pPr>
              <a:r>
                <a:rPr lang="en-US" sz="2000" dirty="0">
                  <a:latin typeface="Arial Narrow" panose="020B0604020202020204" pitchFamily="34" charset="0"/>
                  <a:cs typeface="Arial Narrow" panose="020B0604020202020204" pitchFamily="34" charset="0"/>
                </a:rPr>
                <a:t>...</a:t>
              </a:r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B5019D5F-FAFE-9348-BE67-0D34A08342B2}"/>
                </a:ext>
              </a:extLst>
            </p:cNvPr>
            <p:cNvCxnSpPr/>
            <p:nvPr/>
          </p:nvCxnSpPr>
          <p:spPr>
            <a:xfrm>
              <a:off x="5568950" y="2242749"/>
              <a:ext cx="330993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590387EB-493E-F64F-B7BA-E9DED7B80C69}"/>
                </a:ext>
              </a:extLst>
            </p:cNvPr>
            <p:cNvCxnSpPr/>
            <p:nvPr/>
          </p:nvCxnSpPr>
          <p:spPr>
            <a:xfrm>
              <a:off x="5568950" y="2533004"/>
              <a:ext cx="330993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4A1D9CC-39AC-344F-8F36-D17302A991D0}"/>
              </a:ext>
            </a:extLst>
          </p:cNvPr>
          <p:cNvGrpSpPr/>
          <p:nvPr/>
        </p:nvGrpSpPr>
        <p:grpSpPr>
          <a:xfrm>
            <a:off x="938523" y="2637457"/>
            <a:ext cx="2180091" cy="1687737"/>
            <a:chOff x="236538" y="1855788"/>
            <a:chExt cx="2180091" cy="1687737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5F4A997-DFB8-E04F-BA55-DAC8890E0314}"/>
                </a:ext>
              </a:extLst>
            </p:cNvPr>
            <p:cNvSpPr/>
            <p:nvPr/>
          </p:nvSpPr>
          <p:spPr>
            <a:xfrm>
              <a:off x="236538" y="1855788"/>
              <a:ext cx="2180091" cy="1687737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t"/>
            <a:lstStyle/>
            <a:p>
              <a:pPr>
                <a:defRPr/>
              </a:pPr>
              <a:r>
                <a:rPr lang="en-US" sz="2000" i="1" dirty="0">
                  <a:latin typeface="Arial Narrow" panose="020B0604020202020204" pitchFamily="34" charset="0"/>
                  <a:cs typeface="Arial Narrow" panose="020B0604020202020204" pitchFamily="34" charset="0"/>
                </a:rPr>
                <a:t>Subject</a:t>
              </a:r>
            </a:p>
            <a:p>
              <a:pPr>
                <a:defRPr/>
              </a:pPr>
              <a:r>
                <a:rPr lang="en-US" sz="2000" dirty="0">
                  <a:latin typeface="Arial Narrow" panose="020B0604020202020204" pitchFamily="34" charset="0"/>
                  <a:cs typeface="Arial Narrow" panose="020B0604020202020204" pitchFamily="34" charset="0"/>
                </a:rPr>
                <a:t>...</a:t>
              </a:r>
            </a:p>
            <a:p>
              <a:pPr>
                <a:defRPr/>
              </a:pPr>
              <a:r>
                <a:rPr lang="en-US" sz="2000" dirty="0">
                  <a:latin typeface="Arial Narrow" panose="020B0604020202020204" pitchFamily="34" charset="0"/>
                  <a:cs typeface="Arial Narrow" panose="020B0604020202020204" pitchFamily="34" charset="0"/>
                </a:rPr>
                <a:t>attach(observer)</a:t>
              </a:r>
            </a:p>
            <a:p>
              <a:pPr>
                <a:defRPr/>
              </a:pPr>
              <a:r>
                <a:rPr lang="en-US" sz="2000" dirty="0">
                  <a:latin typeface="Arial Narrow" panose="020B0604020202020204" pitchFamily="34" charset="0"/>
                  <a:cs typeface="Arial Narrow" panose="020B0604020202020204" pitchFamily="34" charset="0"/>
                </a:rPr>
                <a:t>detach(observer)</a:t>
              </a:r>
            </a:p>
            <a:p>
              <a:pPr>
                <a:defRPr/>
              </a:pPr>
              <a:r>
                <a:rPr lang="en-US" sz="2000" dirty="0">
                  <a:latin typeface="Arial Narrow" panose="020B0604020202020204" pitchFamily="34" charset="0"/>
                  <a:cs typeface="Arial Narrow" panose="020B0604020202020204" pitchFamily="34" charset="0"/>
                </a:rPr>
                <a:t>notify()</a:t>
              </a:r>
            </a:p>
            <a:p>
              <a:pPr algn="ctr">
                <a:defRPr/>
              </a:pPr>
              <a:endParaRPr lang="en-US" sz="2000" dirty="0">
                <a:latin typeface="Arial Narrow" panose="020B0604020202020204" pitchFamily="34" charset="0"/>
                <a:cs typeface="Arial Narrow" panose="020B0604020202020204" pitchFamily="34" charset="0"/>
              </a:endParaRPr>
            </a:p>
            <a:p>
              <a:pPr algn="ctr">
                <a:defRPr/>
              </a:pPr>
              <a:endParaRPr lang="en-US" sz="2000" dirty="0">
                <a:latin typeface="Arial Narrow" panose="020B0604020202020204" pitchFamily="34" charset="0"/>
                <a:cs typeface="Arial Narrow" panose="020B0604020202020204" pitchFamily="34" charset="0"/>
              </a:endParaRPr>
            </a:p>
            <a:p>
              <a:pPr algn="ctr">
                <a:defRPr/>
              </a:pPr>
              <a:endParaRPr lang="en-US" sz="2000" dirty="0"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AA3D863-5A4B-A74B-907F-3AFC68AA5DE6}"/>
                </a:ext>
              </a:extLst>
            </p:cNvPr>
            <p:cNvCxnSpPr>
              <a:cxnSpLocks/>
            </p:cNvCxnSpPr>
            <p:nvPr/>
          </p:nvCxnSpPr>
          <p:spPr>
            <a:xfrm>
              <a:off x="236538" y="2242749"/>
              <a:ext cx="2180091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AB6A4F8E-585E-E445-A3B3-3377BF7F9993}"/>
                </a:ext>
              </a:extLst>
            </p:cNvPr>
            <p:cNvCxnSpPr>
              <a:cxnSpLocks/>
            </p:cNvCxnSpPr>
            <p:nvPr/>
          </p:nvCxnSpPr>
          <p:spPr>
            <a:xfrm>
              <a:off x="236538" y="2533004"/>
              <a:ext cx="2180091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riangle 1">
            <a:extLst>
              <a:ext uri="{FF2B5EF4-FFF2-40B4-BE49-F238E27FC236}">
                <a16:creationId xmlns:a16="http://schemas.microsoft.com/office/drawing/2014/main" id="{13D3CAB9-FD89-7642-A3F7-1B2F4E8642E0}"/>
              </a:ext>
            </a:extLst>
          </p:cNvPr>
          <p:cNvSpPr/>
          <p:nvPr/>
        </p:nvSpPr>
        <p:spPr>
          <a:xfrm>
            <a:off x="1844500" y="4336771"/>
            <a:ext cx="368135" cy="317358"/>
          </a:xfrm>
          <a:prstGeom prst="triangl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CD89002-9196-5F40-82E1-6C259F18439D}"/>
              </a:ext>
            </a:extLst>
          </p:cNvPr>
          <p:cNvCxnSpPr>
            <a:stCxn id="2" idx="3"/>
          </p:cNvCxnSpPr>
          <p:nvPr/>
        </p:nvCxnSpPr>
        <p:spPr>
          <a:xfrm flipH="1">
            <a:off x="2028567" y="4654129"/>
            <a:ext cx="1" cy="43955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FD12CBE-8083-8E4A-8BAB-9BDBCBB08C64}"/>
              </a:ext>
            </a:extLst>
          </p:cNvPr>
          <p:cNvGrpSpPr/>
          <p:nvPr/>
        </p:nvGrpSpPr>
        <p:grpSpPr>
          <a:xfrm>
            <a:off x="6018976" y="3281429"/>
            <a:ext cx="2180091" cy="1043765"/>
            <a:chOff x="236538" y="1855788"/>
            <a:chExt cx="2180091" cy="1043765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2F426308-5B7A-E449-BB22-F4350B38E2AF}"/>
                </a:ext>
              </a:extLst>
            </p:cNvPr>
            <p:cNvSpPr/>
            <p:nvPr/>
          </p:nvSpPr>
          <p:spPr>
            <a:xfrm>
              <a:off x="236538" y="1855788"/>
              <a:ext cx="2180091" cy="104376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t"/>
            <a:lstStyle/>
            <a:p>
              <a:pPr>
                <a:defRPr/>
              </a:pPr>
              <a:r>
                <a:rPr lang="en-US" sz="2000" i="1" dirty="0">
                  <a:latin typeface="Arial Narrow" panose="020B0604020202020204" pitchFamily="34" charset="0"/>
                  <a:cs typeface="Arial Narrow" panose="020B0604020202020204" pitchFamily="34" charset="0"/>
                </a:rPr>
                <a:t>Observer</a:t>
              </a:r>
            </a:p>
            <a:p>
              <a:pPr>
                <a:defRPr/>
              </a:pPr>
              <a:endParaRPr lang="en-US" sz="2000" dirty="0">
                <a:latin typeface="Arial Narrow" panose="020B0604020202020204" pitchFamily="34" charset="0"/>
                <a:cs typeface="Arial Narrow" panose="020B0604020202020204" pitchFamily="34" charset="0"/>
              </a:endParaRPr>
            </a:p>
            <a:p>
              <a:pPr>
                <a:defRPr/>
              </a:pPr>
              <a:r>
                <a:rPr lang="en-US" sz="2000" i="1" dirty="0">
                  <a:latin typeface="Arial Narrow" panose="020B0604020202020204" pitchFamily="34" charset="0"/>
                  <a:cs typeface="Arial Narrow" panose="020B0604020202020204" pitchFamily="34" charset="0"/>
                </a:rPr>
                <a:t>update</a:t>
              </a:r>
              <a:r>
                <a:rPr lang="en-US" sz="2000" dirty="0">
                  <a:latin typeface="Arial Narrow" panose="020B0604020202020204" pitchFamily="34" charset="0"/>
                  <a:cs typeface="Arial Narrow" panose="020B0604020202020204" pitchFamily="34" charset="0"/>
                </a:rPr>
                <a:t>()</a:t>
              </a:r>
            </a:p>
            <a:p>
              <a:pPr algn="ctr">
                <a:defRPr/>
              </a:pPr>
              <a:endParaRPr lang="en-US" sz="2000" dirty="0">
                <a:latin typeface="Arial Narrow" panose="020B0604020202020204" pitchFamily="34" charset="0"/>
                <a:cs typeface="Arial Narrow" panose="020B0604020202020204" pitchFamily="34" charset="0"/>
              </a:endParaRPr>
            </a:p>
            <a:p>
              <a:pPr algn="ctr">
                <a:defRPr/>
              </a:pPr>
              <a:endParaRPr lang="en-US" sz="2000" dirty="0">
                <a:latin typeface="Arial Narrow" panose="020B0604020202020204" pitchFamily="34" charset="0"/>
                <a:cs typeface="Arial Narrow" panose="020B0604020202020204" pitchFamily="34" charset="0"/>
              </a:endParaRPr>
            </a:p>
            <a:p>
              <a:pPr algn="ctr">
                <a:defRPr/>
              </a:pPr>
              <a:endParaRPr lang="en-US" sz="2000" dirty="0"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34E4942-8F5B-2D48-AE05-DAD37EF61598}"/>
                </a:ext>
              </a:extLst>
            </p:cNvPr>
            <p:cNvCxnSpPr>
              <a:cxnSpLocks/>
            </p:cNvCxnSpPr>
            <p:nvPr/>
          </p:nvCxnSpPr>
          <p:spPr>
            <a:xfrm>
              <a:off x="236538" y="2242749"/>
              <a:ext cx="2180091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856CDC2-57EB-0045-A7CF-4CD3E57B6A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6538" y="2533004"/>
              <a:ext cx="2180091" cy="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EEA2C3B6-410A-1344-9B52-C04C05DCDA13}"/>
              </a:ext>
            </a:extLst>
          </p:cNvPr>
          <p:cNvCxnSpPr>
            <a:cxnSpLocks/>
          </p:cNvCxnSpPr>
          <p:nvPr/>
        </p:nvCxnSpPr>
        <p:spPr>
          <a:xfrm flipH="1">
            <a:off x="4637844" y="402240"/>
            <a:ext cx="1679605" cy="3216606"/>
          </a:xfrm>
          <a:prstGeom prst="straightConnector1">
            <a:avLst/>
          </a:prstGeom>
          <a:ln w="76200">
            <a:solidFill>
              <a:srgbClr val="FF40FF"/>
            </a:solidFill>
            <a:headEnd type="oval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riangle 28">
            <a:extLst>
              <a:ext uri="{FF2B5EF4-FFF2-40B4-BE49-F238E27FC236}">
                <a16:creationId xmlns:a16="http://schemas.microsoft.com/office/drawing/2014/main" id="{79067A4A-CE99-8F4A-91E1-9DDC86807E6B}"/>
              </a:ext>
            </a:extLst>
          </p:cNvPr>
          <p:cNvSpPr/>
          <p:nvPr/>
        </p:nvSpPr>
        <p:spPr>
          <a:xfrm>
            <a:off x="6939015" y="4336771"/>
            <a:ext cx="368135" cy="317358"/>
          </a:xfrm>
          <a:prstGeom prst="triangl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5B71B6A-86D8-9145-B578-86876944B79A}"/>
              </a:ext>
            </a:extLst>
          </p:cNvPr>
          <p:cNvCxnSpPr>
            <a:stCxn id="29" idx="3"/>
          </p:cNvCxnSpPr>
          <p:nvPr/>
        </p:nvCxnSpPr>
        <p:spPr>
          <a:xfrm flipH="1">
            <a:off x="7123082" y="4654129"/>
            <a:ext cx="1" cy="43955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6C313150-5682-264B-9DF3-C74BF573B106}"/>
              </a:ext>
            </a:extLst>
          </p:cNvPr>
          <p:cNvGrpSpPr/>
          <p:nvPr/>
        </p:nvGrpSpPr>
        <p:grpSpPr>
          <a:xfrm>
            <a:off x="3118614" y="3317228"/>
            <a:ext cx="2952265" cy="707886"/>
            <a:chOff x="3118614" y="3317228"/>
            <a:chExt cx="2952265" cy="707886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BCE59A63-0EE3-F948-A72B-2DCFD0552CF7}"/>
                </a:ext>
              </a:extLst>
            </p:cNvPr>
            <p:cNvCxnSpPr/>
            <p:nvPr/>
          </p:nvCxnSpPr>
          <p:spPr>
            <a:xfrm>
              <a:off x="3118614" y="3668390"/>
              <a:ext cx="2900362" cy="0"/>
            </a:xfrm>
            <a:prstGeom prst="straightConnector1">
              <a:avLst/>
            </a:prstGeom>
            <a:ln w="12700">
              <a:solidFill>
                <a:srgbClr val="FF40FF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9268934-8858-1148-98E4-54B337480462}"/>
                </a:ext>
              </a:extLst>
            </p:cNvPr>
            <p:cNvSpPr txBox="1"/>
            <p:nvPr/>
          </p:nvSpPr>
          <p:spPr>
            <a:xfrm>
              <a:off x="5065476" y="3317228"/>
              <a:ext cx="100540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2000" dirty="0">
                  <a:solidFill>
                    <a:srgbClr val="FF40FF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*</a:t>
              </a:r>
            </a:p>
            <a:p>
              <a:pPr algn="r"/>
              <a:r>
                <a:rPr lang="en-US" sz="2000" dirty="0">
                  <a:solidFill>
                    <a:srgbClr val="FF40FF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observer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35099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32830D94-3A14-DA47-AD12-F08A1AE3E2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r="24556"/>
          <a:stretch/>
        </p:blipFill>
        <p:spPr>
          <a:xfrm>
            <a:off x="3538846" y="129001"/>
            <a:ext cx="5605153" cy="2777258"/>
          </a:xfrm>
          <a:prstGeom prst="rect">
            <a:avLst/>
          </a:prstGeom>
          <a:noFill/>
          <a:effectLst/>
        </p:spPr>
      </p:pic>
      <p:sp>
        <p:nvSpPr>
          <p:cNvPr id="40" name="Title 39">
            <a:extLst>
              <a:ext uri="{FF2B5EF4-FFF2-40B4-BE49-F238E27FC236}">
                <a16:creationId xmlns:a16="http://schemas.microsoft.com/office/drawing/2014/main" id="{9E9B5DAC-FEC0-C444-B49A-FC58185777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212275" cy="1518315"/>
          </a:xfrm>
        </p:spPr>
        <p:txBody>
          <a:bodyPr/>
          <a:lstStyle/>
          <a:p>
            <a:r>
              <a:rPr lang="en-US" dirty="0"/>
              <a:t>Application of Observer Pattern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B3FEF4D-ACEC-1B40-B3B3-5ACC1300CF91}"/>
              </a:ext>
            </a:extLst>
          </p:cNvPr>
          <p:cNvGrpSpPr/>
          <p:nvPr/>
        </p:nvGrpSpPr>
        <p:grpSpPr>
          <a:xfrm>
            <a:off x="938523" y="5084008"/>
            <a:ext cx="2180091" cy="1335087"/>
            <a:chOff x="236538" y="1855788"/>
            <a:chExt cx="2180091" cy="1335087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DCE3555-5CEC-7F4C-9226-AE33EE27DB1D}"/>
                </a:ext>
              </a:extLst>
            </p:cNvPr>
            <p:cNvSpPr/>
            <p:nvPr/>
          </p:nvSpPr>
          <p:spPr>
            <a:xfrm>
              <a:off x="236538" y="1855788"/>
              <a:ext cx="2180091" cy="1335087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t"/>
            <a:lstStyle/>
            <a:p>
              <a:pPr>
                <a:defRPr/>
              </a:pPr>
              <a:r>
                <a:rPr lang="en-US" sz="2000" dirty="0">
                  <a:latin typeface="Arial Narrow" panose="020B0604020202020204" pitchFamily="34" charset="0"/>
                  <a:cs typeface="Arial Narrow" panose="020B0604020202020204" pitchFamily="34" charset="0"/>
                </a:rPr>
                <a:t>OrdersController</a:t>
              </a:r>
            </a:p>
            <a:p>
              <a:pPr>
                <a:defRPr/>
              </a:pPr>
              <a:r>
                <a:rPr lang="en-US" sz="2000" dirty="0">
                  <a:latin typeface="Arial Narrow" panose="020B0604020202020204" pitchFamily="34" charset="0"/>
                  <a:cs typeface="Arial Narrow" panose="020B0604020202020204" pitchFamily="34" charset="0"/>
                </a:rPr>
                <a:t>...</a:t>
              </a:r>
            </a:p>
            <a:p>
              <a:pPr>
                <a:defRPr/>
              </a:pPr>
              <a:r>
                <a:rPr lang="en-US" sz="2000" dirty="0">
                  <a:latin typeface="Arial Narrow" panose="020B0604020202020204" pitchFamily="34" charset="0"/>
                  <a:cs typeface="Arial Narrow" panose="020B0604020202020204" pitchFamily="34" charset="0"/>
                </a:rPr>
                <a:t>create()</a:t>
              </a:r>
            </a:p>
            <a:p>
              <a:pPr>
                <a:defRPr/>
              </a:pPr>
              <a:r>
                <a:rPr lang="en-US" sz="2000" dirty="0">
                  <a:latin typeface="Arial Narrow" panose="020B0604020202020204" pitchFamily="34" charset="0"/>
                  <a:cs typeface="Arial Narrow" panose="020B0604020202020204" pitchFamily="34" charset="0"/>
                </a:rPr>
                <a:t>…</a:t>
              </a:r>
            </a:p>
            <a:p>
              <a:pPr algn="ctr">
                <a:defRPr/>
              </a:pPr>
              <a:endParaRPr lang="en-US" sz="2000" dirty="0">
                <a:latin typeface="Arial Narrow" panose="020B0604020202020204" pitchFamily="34" charset="0"/>
                <a:cs typeface="Arial Narrow" panose="020B0604020202020204" pitchFamily="34" charset="0"/>
              </a:endParaRPr>
            </a:p>
            <a:p>
              <a:pPr algn="ctr">
                <a:defRPr/>
              </a:pPr>
              <a:endParaRPr lang="en-US" sz="2000" dirty="0">
                <a:latin typeface="Arial Narrow" panose="020B0604020202020204" pitchFamily="34" charset="0"/>
                <a:cs typeface="Arial Narrow" panose="020B0604020202020204" pitchFamily="34" charset="0"/>
              </a:endParaRPr>
            </a:p>
            <a:p>
              <a:pPr algn="ctr">
                <a:defRPr/>
              </a:pPr>
              <a:endParaRPr lang="en-US" sz="2000" dirty="0"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6AEB0663-9C81-8442-9C3F-E82B6C0B7B88}"/>
                </a:ext>
              </a:extLst>
            </p:cNvPr>
            <p:cNvCxnSpPr>
              <a:cxnSpLocks/>
            </p:cNvCxnSpPr>
            <p:nvPr/>
          </p:nvCxnSpPr>
          <p:spPr>
            <a:xfrm>
              <a:off x="236538" y="2242749"/>
              <a:ext cx="2180091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C8B42E03-ADA7-E94F-B861-51FB8E7A7D5B}"/>
                </a:ext>
              </a:extLst>
            </p:cNvPr>
            <p:cNvCxnSpPr>
              <a:cxnSpLocks/>
              <a:endCxn id="19" idx="3"/>
            </p:cNvCxnSpPr>
            <p:nvPr/>
          </p:nvCxnSpPr>
          <p:spPr>
            <a:xfrm flipV="1">
              <a:off x="236538" y="2523332"/>
              <a:ext cx="2180091" cy="967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F50191C-92E7-7642-8664-1F1C35B56E51}"/>
              </a:ext>
            </a:extLst>
          </p:cNvPr>
          <p:cNvGrpSpPr/>
          <p:nvPr/>
        </p:nvGrpSpPr>
        <p:grpSpPr>
          <a:xfrm>
            <a:off x="6018976" y="5093680"/>
            <a:ext cx="2184789" cy="1615878"/>
            <a:chOff x="5568950" y="1855788"/>
            <a:chExt cx="3309938" cy="1615878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95AFDF9D-961D-FB49-86A0-371688BC2B0F}"/>
                </a:ext>
              </a:extLst>
            </p:cNvPr>
            <p:cNvSpPr/>
            <p:nvPr/>
          </p:nvSpPr>
          <p:spPr>
            <a:xfrm>
              <a:off x="5568950" y="1855788"/>
              <a:ext cx="3309938" cy="161587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t"/>
            <a:lstStyle/>
            <a:p>
              <a:pPr>
                <a:defRPr/>
              </a:pPr>
              <a:r>
                <a:rPr lang="en-US" sz="2000" dirty="0">
                  <a:latin typeface="Arial Narrow" panose="020B0604020202020204" pitchFamily="34" charset="0"/>
                  <a:cs typeface="Arial Narrow" panose="020B0604020202020204" pitchFamily="34" charset="0"/>
                </a:rPr>
                <a:t>EmailNotifier</a:t>
              </a:r>
            </a:p>
            <a:p>
              <a:pPr>
                <a:defRPr/>
              </a:pPr>
              <a:r>
                <a:rPr lang="en-US" sz="2000" dirty="0">
                  <a:latin typeface="Arial Narrow" panose="020B0604020202020204" pitchFamily="34" charset="0"/>
                  <a:cs typeface="Arial Narrow" panose="020B0604020202020204" pitchFamily="34" charset="0"/>
                </a:rPr>
                <a:t>...</a:t>
              </a:r>
            </a:p>
            <a:p>
              <a:pPr>
                <a:defRPr/>
              </a:pPr>
              <a:r>
                <a:rPr lang="en-US" sz="2000" dirty="0" err="1">
                  <a:latin typeface="Arial Narrow" panose="020B0604020202020204" pitchFamily="34" charset="0"/>
                  <a:cs typeface="Arial Narrow" panose="020B0604020202020204" pitchFamily="34" charset="0"/>
                </a:rPr>
                <a:t>order_notification</a:t>
              </a:r>
              <a:r>
                <a:rPr lang="en-US" sz="2000" dirty="0">
                  <a:latin typeface="Arial Narrow" panose="020B0604020202020204" pitchFamily="34" charset="0"/>
                  <a:cs typeface="Arial Narrow" panose="020B0604020202020204" pitchFamily="34" charset="0"/>
                </a:rPr>
                <a:t>()</a:t>
              </a:r>
            </a:p>
            <a:p>
              <a:pPr>
                <a:defRPr/>
              </a:pPr>
              <a:r>
                <a:rPr lang="en-US" sz="2000" dirty="0">
                  <a:latin typeface="Arial Narrow" panose="020B0604020202020204" pitchFamily="34" charset="0"/>
                  <a:cs typeface="Arial Narrow" panose="020B0604020202020204" pitchFamily="34" charset="0"/>
                </a:rPr>
                <a:t>update()</a:t>
              </a:r>
            </a:p>
            <a:p>
              <a:pPr>
                <a:defRPr/>
              </a:pPr>
              <a:r>
                <a:rPr lang="en-US" sz="2000" dirty="0">
                  <a:latin typeface="Arial Narrow" panose="020B0604020202020204" pitchFamily="34" charset="0"/>
                  <a:cs typeface="Arial Narrow" panose="020B0604020202020204" pitchFamily="34" charset="0"/>
                </a:rPr>
                <a:t>...</a:t>
              </a:r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B5019D5F-FAFE-9348-BE67-0D34A08342B2}"/>
                </a:ext>
              </a:extLst>
            </p:cNvPr>
            <p:cNvCxnSpPr/>
            <p:nvPr/>
          </p:nvCxnSpPr>
          <p:spPr>
            <a:xfrm>
              <a:off x="5568950" y="2242749"/>
              <a:ext cx="330993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590387EB-493E-F64F-B7BA-E9DED7B80C69}"/>
                </a:ext>
              </a:extLst>
            </p:cNvPr>
            <p:cNvCxnSpPr/>
            <p:nvPr/>
          </p:nvCxnSpPr>
          <p:spPr>
            <a:xfrm>
              <a:off x="5568950" y="2533004"/>
              <a:ext cx="330993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4A1D9CC-39AC-344F-8F36-D17302A991D0}"/>
              </a:ext>
            </a:extLst>
          </p:cNvPr>
          <p:cNvGrpSpPr/>
          <p:nvPr/>
        </p:nvGrpSpPr>
        <p:grpSpPr>
          <a:xfrm>
            <a:off x="938523" y="2637457"/>
            <a:ext cx="2180091" cy="1687737"/>
            <a:chOff x="236538" y="1855788"/>
            <a:chExt cx="2180091" cy="1687737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5F4A997-DFB8-E04F-BA55-DAC8890E0314}"/>
                </a:ext>
              </a:extLst>
            </p:cNvPr>
            <p:cNvSpPr/>
            <p:nvPr/>
          </p:nvSpPr>
          <p:spPr>
            <a:xfrm>
              <a:off x="236538" y="1855788"/>
              <a:ext cx="2180091" cy="1687737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t"/>
            <a:lstStyle/>
            <a:p>
              <a:pPr>
                <a:defRPr/>
              </a:pPr>
              <a:r>
                <a:rPr lang="en-US" sz="2000" i="1" dirty="0">
                  <a:latin typeface="Arial Narrow" panose="020B0604020202020204" pitchFamily="34" charset="0"/>
                  <a:cs typeface="Arial Narrow" panose="020B0604020202020204" pitchFamily="34" charset="0"/>
                </a:rPr>
                <a:t>Subject</a:t>
              </a:r>
            </a:p>
            <a:p>
              <a:pPr>
                <a:defRPr/>
              </a:pPr>
              <a:r>
                <a:rPr lang="en-US" sz="2000" dirty="0">
                  <a:latin typeface="Arial Narrow" panose="020B0604020202020204" pitchFamily="34" charset="0"/>
                  <a:cs typeface="Arial Narrow" panose="020B0604020202020204" pitchFamily="34" charset="0"/>
                </a:rPr>
                <a:t>...</a:t>
              </a:r>
            </a:p>
            <a:p>
              <a:pPr>
                <a:defRPr/>
              </a:pPr>
              <a:r>
                <a:rPr lang="en-US" sz="2000" dirty="0">
                  <a:latin typeface="Arial Narrow" panose="020B0604020202020204" pitchFamily="34" charset="0"/>
                  <a:cs typeface="Arial Narrow" panose="020B0604020202020204" pitchFamily="34" charset="0"/>
                </a:rPr>
                <a:t>attach(observer)</a:t>
              </a:r>
            </a:p>
            <a:p>
              <a:pPr>
                <a:defRPr/>
              </a:pPr>
              <a:r>
                <a:rPr lang="en-US" sz="2000" dirty="0">
                  <a:latin typeface="Arial Narrow" panose="020B0604020202020204" pitchFamily="34" charset="0"/>
                  <a:cs typeface="Arial Narrow" panose="020B0604020202020204" pitchFamily="34" charset="0"/>
                </a:rPr>
                <a:t>detach(observer)</a:t>
              </a:r>
            </a:p>
            <a:p>
              <a:pPr>
                <a:defRPr/>
              </a:pPr>
              <a:r>
                <a:rPr lang="en-US" sz="2000" dirty="0">
                  <a:latin typeface="Arial Narrow" panose="020B0604020202020204" pitchFamily="34" charset="0"/>
                  <a:cs typeface="Arial Narrow" panose="020B0604020202020204" pitchFamily="34" charset="0"/>
                </a:rPr>
                <a:t>notify()</a:t>
              </a:r>
            </a:p>
            <a:p>
              <a:pPr algn="ctr">
                <a:defRPr/>
              </a:pPr>
              <a:endParaRPr lang="en-US" sz="2000" dirty="0">
                <a:latin typeface="Arial Narrow" panose="020B0604020202020204" pitchFamily="34" charset="0"/>
                <a:cs typeface="Arial Narrow" panose="020B0604020202020204" pitchFamily="34" charset="0"/>
              </a:endParaRPr>
            </a:p>
            <a:p>
              <a:pPr algn="ctr">
                <a:defRPr/>
              </a:pPr>
              <a:endParaRPr lang="en-US" sz="2000" dirty="0">
                <a:latin typeface="Arial Narrow" panose="020B0604020202020204" pitchFamily="34" charset="0"/>
                <a:cs typeface="Arial Narrow" panose="020B0604020202020204" pitchFamily="34" charset="0"/>
              </a:endParaRPr>
            </a:p>
            <a:p>
              <a:pPr algn="ctr">
                <a:defRPr/>
              </a:pPr>
              <a:endParaRPr lang="en-US" sz="2000" dirty="0"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AA3D863-5A4B-A74B-907F-3AFC68AA5DE6}"/>
                </a:ext>
              </a:extLst>
            </p:cNvPr>
            <p:cNvCxnSpPr>
              <a:cxnSpLocks/>
            </p:cNvCxnSpPr>
            <p:nvPr/>
          </p:nvCxnSpPr>
          <p:spPr>
            <a:xfrm>
              <a:off x="236538" y="2242749"/>
              <a:ext cx="2180091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AB6A4F8E-585E-E445-A3B3-3377BF7F9993}"/>
                </a:ext>
              </a:extLst>
            </p:cNvPr>
            <p:cNvCxnSpPr>
              <a:cxnSpLocks/>
            </p:cNvCxnSpPr>
            <p:nvPr/>
          </p:nvCxnSpPr>
          <p:spPr>
            <a:xfrm>
              <a:off x="236538" y="2533004"/>
              <a:ext cx="2180091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riangle 1">
            <a:extLst>
              <a:ext uri="{FF2B5EF4-FFF2-40B4-BE49-F238E27FC236}">
                <a16:creationId xmlns:a16="http://schemas.microsoft.com/office/drawing/2014/main" id="{13D3CAB9-FD89-7642-A3F7-1B2F4E8642E0}"/>
              </a:ext>
            </a:extLst>
          </p:cNvPr>
          <p:cNvSpPr/>
          <p:nvPr/>
        </p:nvSpPr>
        <p:spPr>
          <a:xfrm>
            <a:off x="1844500" y="4336771"/>
            <a:ext cx="368135" cy="317358"/>
          </a:xfrm>
          <a:prstGeom prst="triangl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CD89002-9196-5F40-82E1-6C259F18439D}"/>
              </a:ext>
            </a:extLst>
          </p:cNvPr>
          <p:cNvCxnSpPr>
            <a:stCxn id="2" idx="3"/>
          </p:cNvCxnSpPr>
          <p:nvPr/>
        </p:nvCxnSpPr>
        <p:spPr>
          <a:xfrm flipH="1">
            <a:off x="2028567" y="4654129"/>
            <a:ext cx="1" cy="43955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FD12CBE-8083-8E4A-8BAB-9BDBCBB08C64}"/>
              </a:ext>
            </a:extLst>
          </p:cNvPr>
          <p:cNvGrpSpPr/>
          <p:nvPr/>
        </p:nvGrpSpPr>
        <p:grpSpPr>
          <a:xfrm>
            <a:off x="6018976" y="3281429"/>
            <a:ext cx="2180091" cy="1043765"/>
            <a:chOff x="236538" y="1855788"/>
            <a:chExt cx="2180091" cy="1043765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2F426308-5B7A-E449-BB22-F4350B38E2AF}"/>
                </a:ext>
              </a:extLst>
            </p:cNvPr>
            <p:cNvSpPr/>
            <p:nvPr/>
          </p:nvSpPr>
          <p:spPr>
            <a:xfrm>
              <a:off x="236538" y="1855788"/>
              <a:ext cx="2180091" cy="104376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t"/>
            <a:lstStyle/>
            <a:p>
              <a:pPr>
                <a:defRPr/>
              </a:pPr>
              <a:r>
                <a:rPr lang="en-US" sz="2000" i="1" dirty="0">
                  <a:latin typeface="Arial Narrow" panose="020B0604020202020204" pitchFamily="34" charset="0"/>
                  <a:cs typeface="Arial Narrow" panose="020B0604020202020204" pitchFamily="34" charset="0"/>
                </a:rPr>
                <a:t>Observer</a:t>
              </a:r>
            </a:p>
            <a:p>
              <a:pPr>
                <a:defRPr/>
              </a:pPr>
              <a:endParaRPr lang="en-US" sz="2000" dirty="0">
                <a:latin typeface="Arial Narrow" panose="020B0604020202020204" pitchFamily="34" charset="0"/>
                <a:cs typeface="Arial Narrow" panose="020B0604020202020204" pitchFamily="34" charset="0"/>
              </a:endParaRPr>
            </a:p>
            <a:p>
              <a:pPr>
                <a:defRPr/>
              </a:pPr>
              <a:r>
                <a:rPr lang="en-US" sz="2000" i="1" dirty="0">
                  <a:latin typeface="Arial Narrow" panose="020B0604020202020204" pitchFamily="34" charset="0"/>
                  <a:cs typeface="Arial Narrow" panose="020B0604020202020204" pitchFamily="34" charset="0"/>
                </a:rPr>
                <a:t>update</a:t>
              </a:r>
              <a:r>
                <a:rPr lang="en-US" sz="2000" dirty="0">
                  <a:latin typeface="Arial Narrow" panose="020B0604020202020204" pitchFamily="34" charset="0"/>
                  <a:cs typeface="Arial Narrow" panose="020B0604020202020204" pitchFamily="34" charset="0"/>
                </a:rPr>
                <a:t>()</a:t>
              </a:r>
            </a:p>
            <a:p>
              <a:pPr algn="ctr">
                <a:defRPr/>
              </a:pPr>
              <a:endParaRPr lang="en-US" sz="2000" dirty="0">
                <a:latin typeface="Arial Narrow" panose="020B0604020202020204" pitchFamily="34" charset="0"/>
                <a:cs typeface="Arial Narrow" panose="020B0604020202020204" pitchFamily="34" charset="0"/>
              </a:endParaRPr>
            </a:p>
            <a:p>
              <a:pPr algn="ctr">
                <a:defRPr/>
              </a:pPr>
              <a:endParaRPr lang="en-US" sz="2000" dirty="0">
                <a:latin typeface="Arial Narrow" panose="020B0604020202020204" pitchFamily="34" charset="0"/>
                <a:cs typeface="Arial Narrow" panose="020B0604020202020204" pitchFamily="34" charset="0"/>
              </a:endParaRPr>
            </a:p>
            <a:p>
              <a:pPr algn="ctr">
                <a:defRPr/>
              </a:pPr>
              <a:endParaRPr lang="en-US" sz="2000" dirty="0"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34E4942-8F5B-2D48-AE05-DAD37EF61598}"/>
                </a:ext>
              </a:extLst>
            </p:cNvPr>
            <p:cNvCxnSpPr>
              <a:cxnSpLocks/>
            </p:cNvCxnSpPr>
            <p:nvPr/>
          </p:nvCxnSpPr>
          <p:spPr>
            <a:xfrm>
              <a:off x="236538" y="2242749"/>
              <a:ext cx="2180091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856CDC2-57EB-0045-A7CF-4CD3E57B6A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6538" y="2533004"/>
              <a:ext cx="2180091" cy="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Triangle 28">
            <a:extLst>
              <a:ext uri="{FF2B5EF4-FFF2-40B4-BE49-F238E27FC236}">
                <a16:creationId xmlns:a16="http://schemas.microsoft.com/office/drawing/2014/main" id="{79067A4A-CE99-8F4A-91E1-9DDC86807E6B}"/>
              </a:ext>
            </a:extLst>
          </p:cNvPr>
          <p:cNvSpPr/>
          <p:nvPr/>
        </p:nvSpPr>
        <p:spPr>
          <a:xfrm>
            <a:off x="6939015" y="4336771"/>
            <a:ext cx="368135" cy="317358"/>
          </a:xfrm>
          <a:prstGeom prst="triangl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5B71B6A-86D8-9145-B578-86876944B79A}"/>
              </a:ext>
            </a:extLst>
          </p:cNvPr>
          <p:cNvCxnSpPr>
            <a:stCxn id="29" idx="3"/>
          </p:cNvCxnSpPr>
          <p:nvPr/>
        </p:nvCxnSpPr>
        <p:spPr>
          <a:xfrm flipH="1">
            <a:off x="7123082" y="4654129"/>
            <a:ext cx="1" cy="43955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CE59A63-0EE3-F948-A72B-2DCFD0552CF7}"/>
              </a:ext>
            </a:extLst>
          </p:cNvPr>
          <p:cNvCxnSpPr/>
          <p:nvPr/>
        </p:nvCxnSpPr>
        <p:spPr>
          <a:xfrm>
            <a:off x="3118614" y="3668390"/>
            <a:ext cx="290036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9268934-8858-1148-98E4-54B337480462}"/>
              </a:ext>
            </a:extLst>
          </p:cNvPr>
          <p:cNvSpPr txBox="1"/>
          <p:nvPr/>
        </p:nvSpPr>
        <p:spPr>
          <a:xfrm>
            <a:off x="5065476" y="3317228"/>
            <a:ext cx="10054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Arial Narrow" panose="020B0604020202020204" pitchFamily="34" charset="0"/>
                <a:cs typeface="Arial Narrow" panose="020B0604020202020204" pitchFamily="34" charset="0"/>
              </a:rPr>
              <a:t>*</a:t>
            </a:r>
          </a:p>
          <a:p>
            <a:pPr algn="r"/>
            <a:r>
              <a:rPr lang="en-US" sz="2000" dirty="0">
                <a:latin typeface="Arial Narrow" panose="020B0604020202020204" pitchFamily="34" charset="0"/>
                <a:cs typeface="Arial Narrow" panose="020B0604020202020204" pitchFamily="34" charset="0"/>
              </a:rPr>
              <a:t>observer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44E8C9D-068A-B042-8626-7F16F05602B7}"/>
              </a:ext>
            </a:extLst>
          </p:cNvPr>
          <p:cNvGrpSpPr/>
          <p:nvPr/>
        </p:nvGrpSpPr>
        <p:grpSpPr>
          <a:xfrm>
            <a:off x="3118614" y="5546906"/>
            <a:ext cx="2900362" cy="707886"/>
            <a:chOff x="3118614" y="5546906"/>
            <a:chExt cx="2900362" cy="707886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E650C10A-C28D-684F-8E36-F08C0CA86B78}"/>
                </a:ext>
              </a:extLst>
            </p:cNvPr>
            <p:cNvCxnSpPr>
              <a:cxnSpLocks/>
              <a:stCxn id="32" idx="1"/>
            </p:cNvCxnSpPr>
            <p:nvPr/>
          </p:nvCxnSpPr>
          <p:spPr>
            <a:xfrm flipH="1">
              <a:off x="3118614" y="5901619"/>
              <a:ext cx="2900362" cy="0"/>
            </a:xfrm>
            <a:prstGeom prst="straightConnector1">
              <a:avLst/>
            </a:prstGeom>
            <a:ln w="12700">
              <a:solidFill>
                <a:srgbClr val="FF40FF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7AA5AC7-B7E8-EE40-8980-C59A5D0B9305}"/>
                </a:ext>
              </a:extLst>
            </p:cNvPr>
            <p:cNvSpPr txBox="1"/>
            <p:nvPr/>
          </p:nvSpPr>
          <p:spPr>
            <a:xfrm>
              <a:off x="3118614" y="5546906"/>
              <a:ext cx="85151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2000" dirty="0">
                <a:solidFill>
                  <a:srgbClr val="FF40FF"/>
                </a:solidFill>
                <a:latin typeface="Arial Narrow" panose="020B0604020202020204" pitchFamily="34" charset="0"/>
                <a:cs typeface="Arial Narrow" panose="020B0604020202020204" pitchFamily="34" charset="0"/>
              </a:endParaRPr>
            </a:p>
            <a:p>
              <a:r>
                <a:rPr lang="en-US" sz="2000" dirty="0">
                  <a:solidFill>
                    <a:srgbClr val="FF40FF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subject</a:t>
              </a:r>
            </a:p>
          </p:txBody>
        </p:sp>
      </p:grp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EEA2C3B6-410A-1344-9B52-C04C05DCDA13}"/>
              </a:ext>
            </a:extLst>
          </p:cNvPr>
          <p:cNvCxnSpPr>
            <a:cxnSpLocks/>
          </p:cNvCxnSpPr>
          <p:nvPr/>
        </p:nvCxnSpPr>
        <p:spPr>
          <a:xfrm flipH="1">
            <a:off x="4568795" y="1888247"/>
            <a:ext cx="1569713" cy="3947108"/>
          </a:xfrm>
          <a:prstGeom prst="straightConnector1">
            <a:avLst/>
          </a:prstGeom>
          <a:ln w="76200">
            <a:solidFill>
              <a:srgbClr val="FF40FF"/>
            </a:solidFill>
            <a:headEnd type="oval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1237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32830D94-3A14-DA47-AD12-F08A1AE3E2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r="24556"/>
          <a:stretch/>
        </p:blipFill>
        <p:spPr>
          <a:xfrm>
            <a:off x="3538846" y="129001"/>
            <a:ext cx="5605153" cy="2777258"/>
          </a:xfrm>
          <a:prstGeom prst="rect">
            <a:avLst/>
          </a:prstGeom>
          <a:noFill/>
          <a:effectLst/>
        </p:spPr>
      </p:pic>
      <p:sp>
        <p:nvSpPr>
          <p:cNvPr id="40" name="Title 39">
            <a:extLst>
              <a:ext uri="{FF2B5EF4-FFF2-40B4-BE49-F238E27FC236}">
                <a16:creationId xmlns:a16="http://schemas.microsoft.com/office/drawing/2014/main" id="{9E9B5DAC-FEC0-C444-B49A-FC58185777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212275" cy="1518315"/>
          </a:xfrm>
        </p:spPr>
        <p:txBody>
          <a:bodyPr/>
          <a:lstStyle/>
          <a:p>
            <a:r>
              <a:rPr lang="en-US" dirty="0"/>
              <a:t>Application of Observer Pattern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B3FEF4D-ACEC-1B40-B3B3-5ACC1300CF91}"/>
              </a:ext>
            </a:extLst>
          </p:cNvPr>
          <p:cNvGrpSpPr/>
          <p:nvPr/>
        </p:nvGrpSpPr>
        <p:grpSpPr>
          <a:xfrm>
            <a:off x="938523" y="5084008"/>
            <a:ext cx="2180091" cy="1335087"/>
            <a:chOff x="236538" y="1855788"/>
            <a:chExt cx="2180091" cy="1335087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DCE3555-5CEC-7F4C-9226-AE33EE27DB1D}"/>
                </a:ext>
              </a:extLst>
            </p:cNvPr>
            <p:cNvSpPr/>
            <p:nvPr/>
          </p:nvSpPr>
          <p:spPr>
            <a:xfrm>
              <a:off x="236538" y="1855788"/>
              <a:ext cx="2180091" cy="1335087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t"/>
            <a:lstStyle/>
            <a:p>
              <a:pPr>
                <a:defRPr/>
              </a:pPr>
              <a:r>
                <a:rPr lang="en-US" sz="2000" dirty="0">
                  <a:latin typeface="Arial Narrow" panose="020B0604020202020204" pitchFamily="34" charset="0"/>
                  <a:cs typeface="Arial Narrow" panose="020B0604020202020204" pitchFamily="34" charset="0"/>
                </a:rPr>
                <a:t>OrdersController</a:t>
              </a:r>
            </a:p>
            <a:p>
              <a:pPr>
                <a:defRPr/>
              </a:pPr>
              <a:r>
                <a:rPr lang="en-US" sz="2000" dirty="0">
                  <a:latin typeface="Arial Narrow" panose="020B0604020202020204" pitchFamily="34" charset="0"/>
                  <a:cs typeface="Arial Narrow" panose="020B0604020202020204" pitchFamily="34" charset="0"/>
                </a:rPr>
                <a:t>...</a:t>
              </a:r>
            </a:p>
            <a:p>
              <a:pPr>
                <a:defRPr/>
              </a:pPr>
              <a:r>
                <a:rPr lang="en-US" sz="2000" dirty="0">
                  <a:latin typeface="Arial Narrow" panose="020B0604020202020204" pitchFamily="34" charset="0"/>
                  <a:cs typeface="Arial Narrow" panose="020B0604020202020204" pitchFamily="34" charset="0"/>
                </a:rPr>
                <a:t>create()</a:t>
              </a:r>
            </a:p>
            <a:p>
              <a:pPr>
                <a:defRPr/>
              </a:pPr>
              <a:r>
                <a:rPr lang="en-US" sz="2000" dirty="0">
                  <a:latin typeface="Arial Narrow" panose="020B0604020202020204" pitchFamily="34" charset="0"/>
                  <a:cs typeface="Arial Narrow" panose="020B0604020202020204" pitchFamily="34" charset="0"/>
                </a:rPr>
                <a:t>…</a:t>
              </a:r>
            </a:p>
            <a:p>
              <a:pPr algn="ctr">
                <a:defRPr/>
              </a:pPr>
              <a:endParaRPr lang="en-US" sz="2000" dirty="0">
                <a:latin typeface="Arial Narrow" panose="020B0604020202020204" pitchFamily="34" charset="0"/>
                <a:cs typeface="Arial Narrow" panose="020B0604020202020204" pitchFamily="34" charset="0"/>
              </a:endParaRPr>
            </a:p>
            <a:p>
              <a:pPr algn="ctr">
                <a:defRPr/>
              </a:pPr>
              <a:endParaRPr lang="en-US" sz="2000" dirty="0">
                <a:latin typeface="Arial Narrow" panose="020B0604020202020204" pitchFamily="34" charset="0"/>
                <a:cs typeface="Arial Narrow" panose="020B0604020202020204" pitchFamily="34" charset="0"/>
              </a:endParaRPr>
            </a:p>
            <a:p>
              <a:pPr algn="ctr">
                <a:defRPr/>
              </a:pPr>
              <a:endParaRPr lang="en-US" sz="2000" dirty="0"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6AEB0663-9C81-8442-9C3F-E82B6C0B7B88}"/>
                </a:ext>
              </a:extLst>
            </p:cNvPr>
            <p:cNvCxnSpPr>
              <a:cxnSpLocks/>
            </p:cNvCxnSpPr>
            <p:nvPr/>
          </p:nvCxnSpPr>
          <p:spPr>
            <a:xfrm>
              <a:off x="236538" y="2242749"/>
              <a:ext cx="2180091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C8B42E03-ADA7-E94F-B861-51FB8E7A7D5B}"/>
                </a:ext>
              </a:extLst>
            </p:cNvPr>
            <p:cNvCxnSpPr>
              <a:cxnSpLocks/>
              <a:endCxn id="19" idx="3"/>
            </p:cNvCxnSpPr>
            <p:nvPr/>
          </p:nvCxnSpPr>
          <p:spPr>
            <a:xfrm flipV="1">
              <a:off x="236538" y="2523332"/>
              <a:ext cx="2180091" cy="967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F50191C-92E7-7642-8664-1F1C35B56E51}"/>
              </a:ext>
            </a:extLst>
          </p:cNvPr>
          <p:cNvGrpSpPr/>
          <p:nvPr/>
        </p:nvGrpSpPr>
        <p:grpSpPr>
          <a:xfrm>
            <a:off x="6018976" y="5093680"/>
            <a:ext cx="2184789" cy="1615878"/>
            <a:chOff x="5568950" y="1855788"/>
            <a:chExt cx="3309938" cy="1615878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95AFDF9D-961D-FB49-86A0-371688BC2B0F}"/>
                </a:ext>
              </a:extLst>
            </p:cNvPr>
            <p:cNvSpPr/>
            <p:nvPr/>
          </p:nvSpPr>
          <p:spPr>
            <a:xfrm>
              <a:off x="5568950" y="1855788"/>
              <a:ext cx="3309938" cy="161587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t"/>
            <a:lstStyle/>
            <a:p>
              <a:pPr>
                <a:defRPr/>
              </a:pPr>
              <a:r>
                <a:rPr lang="en-US" sz="2000" dirty="0">
                  <a:latin typeface="Arial Narrow" panose="020B0604020202020204" pitchFamily="34" charset="0"/>
                  <a:cs typeface="Arial Narrow" panose="020B0604020202020204" pitchFamily="34" charset="0"/>
                </a:rPr>
                <a:t>EmailNotifier</a:t>
              </a:r>
            </a:p>
            <a:p>
              <a:pPr>
                <a:defRPr/>
              </a:pPr>
              <a:r>
                <a:rPr lang="en-US" sz="2000" dirty="0">
                  <a:latin typeface="Arial Narrow" panose="020B0604020202020204" pitchFamily="34" charset="0"/>
                  <a:cs typeface="Arial Narrow" panose="020B0604020202020204" pitchFamily="34" charset="0"/>
                </a:rPr>
                <a:t>...</a:t>
              </a:r>
            </a:p>
            <a:p>
              <a:pPr>
                <a:defRPr/>
              </a:pPr>
              <a:r>
                <a:rPr lang="en-US" sz="2000" dirty="0" err="1">
                  <a:latin typeface="Arial Narrow" panose="020B0604020202020204" pitchFamily="34" charset="0"/>
                  <a:cs typeface="Arial Narrow" panose="020B0604020202020204" pitchFamily="34" charset="0"/>
                </a:rPr>
                <a:t>order_notification</a:t>
              </a:r>
              <a:r>
                <a:rPr lang="en-US" sz="2000" dirty="0">
                  <a:latin typeface="Arial Narrow" panose="020B0604020202020204" pitchFamily="34" charset="0"/>
                  <a:cs typeface="Arial Narrow" panose="020B0604020202020204" pitchFamily="34" charset="0"/>
                </a:rPr>
                <a:t>()</a:t>
              </a:r>
            </a:p>
            <a:p>
              <a:pPr>
                <a:defRPr/>
              </a:pPr>
              <a:r>
                <a:rPr lang="en-US" sz="2000" dirty="0">
                  <a:latin typeface="Arial Narrow" panose="020B0604020202020204" pitchFamily="34" charset="0"/>
                  <a:cs typeface="Arial Narrow" panose="020B0604020202020204" pitchFamily="34" charset="0"/>
                </a:rPr>
                <a:t>update()</a:t>
              </a:r>
            </a:p>
            <a:p>
              <a:pPr>
                <a:defRPr/>
              </a:pPr>
              <a:r>
                <a:rPr lang="en-US" sz="2000" dirty="0">
                  <a:latin typeface="Arial Narrow" panose="020B0604020202020204" pitchFamily="34" charset="0"/>
                  <a:cs typeface="Arial Narrow" panose="020B0604020202020204" pitchFamily="34" charset="0"/>
                </a:rPr>
                <a:t>...</a:t>
              </a:r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B5019D5F-FAFE-9348-BE67-0D34A08342B2}"/>
                </a:ext>
              </a:extLst>
            </p:cNvPr>
            <p:cNvCxnSpPr/>
            <p:nvPr/>
          </p:nvCxnSpPr>
          <p:spPr>
            <a:xfrm>
              <a:off x="5568950" y="2242749"/>
              <a:ext cx="330993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590387EB-493E-F64F-B7BA-E9DED7B80C69}"/>
                </a:ext>
              </a:extLst>
            </p:cNvPr>
            <p:cNvCxnSpPr/>
            <p:nvPr/>
          </p:nvCxnSpPr>
          <p:spPr>
            <a:xfrm>
              <a:off x="5568950" y="2533004"/>
              <a:ext cx="330993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4A1D9CC-39AC-344F-8F36-D17302A991D0}"/>
              </a:ext>
            </a:extLst>
          </p:cNvPr>
          <p:cNvGrpSpPr/>
          <p:nvPr/>
        </p:nvGrpSpPr>
        <p:grpSpPr>
          <a:xfrm>
            <a:off x="938523" y="2637457"/>
            <a:ext cx="2180091" cy="1687737"/>
            <a:chOff x="236538" y="1855788"/>
            <a:chExt cx="2180091" cy="1687737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5F4A997-DFB8-E04F-BA55-DAC8890E0314}"/>
                </a:ext>
              </a:extLst>
            </p:cNvPr>
            <p:cNvSpPr/>
            <p:nvPr/>
          </p:nvSpPr>
          <p:spPr>
            <a:xfrm>
              <a:off x="236538" y="1855788"/>
              <a:ext cx="2180091" cy="1687737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t"/>
            <a:lstStyle/>
            <a:p>
              <a:pPr>
                <a:defRPr/>
              </a:pPr>
              <a:r>
                <a:rPr lang="en-US" sz="2000" i="1" dirty="0">
                  <a:latin typeface="Arial Narrow" panose="020B0604020202020204" pitchFamily="34" charset="0"/>
                  <a:cs typeface="Arial Narrow" panose="020B0604020202020204" pitchFamily="34" charset="0"/>
                </a:rPr>
                <a:t>Subject</a:t>
              </a:r>
            </a:p>
            <a:p>
              <a:pPr>
                <a:defRPr/>
              </a:pPr>
              <a:r>
                <a:rPr lang="en-US" sz="2000" dirty="0">
                  <a:latin typeface="Arial Narrow" panose="020B0604020202020204" pitchFamily="34" charset="0"/>
                  <a:cs typeface="Arial Narrow" panose="020B0604020202020204" pitchFamily="34" charset="0"/>
                </a:rPr>
                <a:t>...</a:t>
              </a:r>
            </a:p>
            <a:p>
              <a:pPr>
                <a:defRPr/>
              </a:pPr>
              <a:r>
                <a:rPr lang="en-US" sz="2000" dirty="0">
                  <a:latin typeface="Arial Narrow" panose="020B0604020202020204" pitchFamily="34" charset="0"/>
                  <a:cs typeface="Arial Narrow" panose="020B0604020202020204" pitchFamily="34" charset="0"/>
                </a:rPr>
                <a:t>attach(observer)</a:t>
              </a:r>
            </a:p>
            <a:p>
              <a:pPr>
                <a:defRPr/>
              </a:pPr>
              <a:r>
                <a:rPr lang="en-US" sz="2000" dirty="0">
                  <a:latin typeface="Arial Narrow" panose="020B0604020202020204" pitchFamily="34" charset="0"/>
                  <a:cs typeface="Arial Narrow" panose="020B0604020202020204" pitchFamily="34" charset="0"/>
                </a:rPr>
                <a:t>detach(observer)</a:t>
              </a:r>
            </a:p>
            <a:p>
              <a:pPr>
                <a:defRPr/>
              </a:pPr>
              <a:r>
                <a:rPr lang="en-US" sz="2000" dirty="0">
                  <a:latin typeface="Arial Narrow" panose="020B0604020202020204" pitchFamily="34" charset="0"/>
                  <a:cs typeface="Arial Narrow" panose="020B0604020202020204" pitchFamily="34" charset="0"/>
                </a:rPr>
                <a:t>notify()</a:t>
              </a:r>
            </a:p>
            <a:p>
              <a:pPr algn="ctr">
                <a:defRPr/>
              </a:pPr>
              <a:endParaRPr lang="en-US" sz="2000" dirty="0">
                <a:latin typeface="Arial Narrow" panose="020B0604020202020204" pitchFamily="34" charset="0"/>
                <a:cs typeface="Arial Narrow" panose="020B0604020202020204" pitchFamily="34" charset="0"/>
              </a:endParaRPr>
            </a:p>
            <a:p>
              <a:pPr algn="ctr">
                <a:defRPr/>
              </a:pPr>
              <a:endParaRPr lang="en-US" sz="2000" dirty="0">
                <a:latin typeface="Arial Narrow" panose="020B0604020202020204" pitchFamily="34" charset="0"/>
                <a:cs typeface="Arial Narrow" panose="020B0604020202020204" pitchFamily="34" charset="0"/>
              </a:endParaRPr>
            </a:p>
            <a:p>
              <a:pPr algn="ctr">
                <a:defRPr/>
              </a:pPr>
              <a:endParaRPr lang="en-US" sz="2000" dirty="0"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AA3D863-5A4B-A74B-907F-3AFC68AA5DE6}"/>
                </a:ext>
              </a:extLst>
            </p:cNvPr>
            <p:cNvCxnSpPr>
              <a:cxnSpLocks/>
            </p:cNvCxnSpPr>
            <p:nvPr/>
          </p:nvCxnSpPr>
          <p:spPr>
            <a:xfrm>
              <a:off x="236538" y="2242749"/>
              <a:ext cx="2180091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AB6A4F8E-585E-E445-A3B3-3377BF7F9993}"/>
                </a:ext>
              </a:extLst>
            </p:cNvPr>
            <p:cNvCxnSpPr>
              <a:cxnSpLocks/>
            </p:cNvCxnSpPr>
            <p:nvPr/>
          </p:nvCxnSpPr>
          <p:spPr>
            <a:xfrm>
              <a:off x="236538" y="2533004"/>
              <a:ext cx="2180091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riangle 1">
            <a:extLst>
              <a:ext uri="{FF2B5EF4-FFF2-40B4-BE49-F238E27FC236}">
                <a16:creationId xmlns:a16="http://schemas.microsoft.com/office/drawing/2014/main" id="{13D3CAB9-FD89-7642-A3F7-1B2F4E8642E0}"/>
              </a:ext>
            </a:extLst>
          </p:cNvPr>
          <p:cNvSpPr/>
          <p:nvPr/>
        </p:nvSpPr>
        <p:spPr>
          <a:xfrm>
            <a:off x="1844500" y="4336771"/>
            <a:ext cx="368135" cy="317358"/>
          </a:xfrm>
          <a:prstGeom prst="triangl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CD89002-9196-5F40-82E1-6C259F18439D}"/>
              </a:ext>
            </a:extLst>
          </p:cNvPr>
          <p:cNvCxnSpPr>
            <a:stCxn id="2" idx="3"/>
          </p:cNvCxnSpPr>
          <p:nvPr/>
        </p:nvCxnSpPr>
        <p:spPr>
          <a:xfrm flipH="1">
            <a:off x="2028567" y="4654129"/>
            <a:ext cx="1" cy="43955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FD12CBE-8083-8E4A-8BAB-9BDBCBB08C64}"/>
              </a:ext>
            </a:extLst>
          </p:cNvPr>
          <p:cNvGrpSpPr/>
          <p:nvPr/>
        </p:nvGrpSpPr>
        <p:grpSpPr>
          <a:xfrm>
            <a:off x="6018976" y="3281429"/>
            <a:ext cx="2180091" cy="1043765"/>
            <a:chOff x="236538" y="1855788"/>
            <a:chExt cx="2180091" cy="1043765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2F426308-5B7A-E449-BB22-F4350B38E2AF}"/>
                </a:ext>
              </a:extLst>
            </p:cNvPr>
            <p:cNvSpPr/>
            <p:nvPr/>
          </p:nvSpPr>
          <p:spPr>
            <a:xfrm>
              <a:off x="236538" y="1855788"/>
              <a:ext cx="2180091" cy="104376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t"/>
            <a:lstStyle/>
            <a:p>
              <a:pPr>
                <a:defRPr/>
              </a:pPr>
              <a:r>
                <a:rPr lang="en-US" sz="2000" i="1" dirty="0">
                  <a:latin typeface="Arial Narrow" panose="020B0604020202020204" pitchFamily="34" charset="0"/>
                  <a:cs typeface="Arial Narrow" panose="020B0604020202020204" pitchFamily="34" charset="0"/>
                </a:rPr>
                <a:t>Observer</a:t>
              </a:r>
            </a:p>
            <a:p>
              <a:pPr>
                <a:defRPr/>
              </a:pPr>
              <a:endParaRPr lang="en-US" sz="2000" dirty="0">
                <a:latin typeface="Arial Narrow" panose="020B0604020202020204" pitchFamily="34" charset="0"/>
                <a:cs typeface="Arial Narrow" panose="020B0604020202020204" pitchFamily="34" charset="0"/>
              </a:endParaRPr>
            </a:p>
            <a:p>
              <a:pPr>
                <a:defRPr/>
              </a:pPr>
              <a:r>
                <a:rPr lang="en-US" sz="2000" i="1" dirty="0">
                  <a:latin typeface="Arial Narrow" panose="020B0604020202020204" pitchFamily="34" charset="0"/>
                  <a:cs typeface="Arial Narrow" panose="020B0604020202020204" pitchFamily="34" charset="0"/>
                </a:rPr>
                <a:t>update</a:t>
              </a:r>
              <a:r>
                <a:rPr lang="en-US" sz="2000" dirty="0">
                  <a:latin typeface="Arial Narrow" panose="020B0604020202020204" pitchFamily="34" charset="0"/>
                  <a:cs typeface="Arial Narrow" panose="020B0604020202020204" pitchFamily="34" charset="0"/>
                </a:rPr>
                <a:t>()</a:t>
              </a:r>
            </a:p>
            <a:p>
              <a:pPr algn="ctr">
                <a:defRPr/>
              </a:pPr>
              <a:endParaRPr lang="en-US" sz="2000" dirty="0">
                <a:latin typeface="Arial Narrow" panose="020B0604020202020204" pitchFamily="34" charset="0"/>
                <a:cs typeface="Arial Narrow" panose="020B0604020202020204" pitchFamily="34" charset="0"/>
              </a:endParaRPr>
            </a:p>
            <a:p>
              <a:pPr algn="ctr">
                <a:defRPr/>
              </a:pPr>
              <a:endParaRPr lang="en-US" sz="2000" dirty="0">
                <a:latin typeface="Arial Narrow" panose="020B0604020202020204" pitchFamily="34" charset="0"/>
                <a:cs typeface="Arial Narrow" panose="020B0604020202020204" pitchFamily="34" charset="0"/>
              </a:endParaRPr>
            </a:p>
            <a:p>
              <a:pPr algn="ctr">
                <a:defRPr/>
              </a:pPr>
              <a:endParaRPr lang="en-US" sz="2000" dirty="0"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34E4942-8F5B-2D48-AE05-DAD37EF61598}"/>
                </a:ext>
              </a:extLst>
            </p:cNvPr>
            <p:cNvCxnSpPr>
              <a:cxnSpLocks/>
            </p:cNvCxnSpPr>
            <p:nvPr/>
          </p:nvCxnSpPr>
          <p:spPr>
            <a:xfrm>
              <a:off x="236538" y="2242749"/>
              <a:ext cx="2180091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856CDC2-57EB-0045-A7CF-4CD3E57B6A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6538" y="2533004"/>
              <a:ext cx="2180091" cy="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Triangle 28">
            <a:extLst>
              <a:ext uri="{FF2B5EF4-FFF2-40B4-BE49-F238E27FC236}">
                <a16:creationId xmlns:a16="http://schemas.microsoft.com/office/drawing/2014/main" id="{79067A4A-CE99-8F4A-91E1-9DDC86807E6B}"/>
              </a:ext>
            </a:extLst>
          </p:cNvPr>
          <p:cNvSpPr/>
          <p:nvPr/>
        </p:nvSpPr>
        <p:spPr>
          <a:xfrm>
            <a:off x="6939015" y="4336771"/>
            <a:ext cx="368135" cy="317358"/>
          </a:xfrm>
          <a:prstGeom prst="triangl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5B71B6A-86D8-9145-B578-86876944B79A}"/>
              </a:ext>
            </a:extLst>
          </p:cNvPr>
          <p:cNvCxnSpPr>
            <a:stCxn id="29" idx="3"/>
          </p:cNvCxnSpPr>
          <p:nvPr/>
        </p:nvCxnSpPr>
        <p:spPr>
          <a:xfrm flipH="1">
            <a:off x="7123082" y="4654129"/>
            <a:ext cx="1" cy="43955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CE59A63-0EE3-F948-A72B-2DCFD0552CF7}"/>
              </a:ext>
            </a:extLst>
          </p:cNvPr>
          <p:cNvCxnSpPr/>
          <p:nvPr/>
        </p:nvCxnSpPr>
        <p:spPr>
          <a:xfrm>
            <a:off x="3118614" y="3668390"/>
            <a:ext cx="290036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9268934-8858-1148-98E4-54B337480462}"/>
              </a:ext>
            </a:extLst>
          </p:cNvPr>
          <p:cNvSpPr txBox="1"/>
          <p:nvPr/>
        </p:nvSpPr>
        <p:spPr>
          <a:xfrm>
            <a:off x="5065476" y="3317228"/>
            <a:ext cx="10054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Arial Narrow" panose="020B0604020202020204" pitchFamily="34" charset="0"/>
                <a:cs typeface="Arial Narrow" panose="020B0604020202020204" pitchFamily="34" charset="0"/>
              </a:rPr>
              <a:t>*</a:t>
            </a:r>
          </a:p>
          <a:p>
            <a:pPr algn="r"/>
            <a:r>
              <a:rPr lang="en-US" sz="2000" dirty="0">
                <a:latin typeface="Arial Narrow" panose="020B0604020202020204" pitchFamily="34" charset="0"/>
                <a:cs typeface="Arial Narrow" panose="020B0604020202020204" pitchFamily="34" charset="0"/>
              </a:rPr>
              <a:t>observer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650C10A-C28D-684F-8E36-F08C0CA86B78}"/>
              </a:ext>
            </a:extLst>
          </p:cNvPr>
          <p:cNvCxnSpPr>
            <a:cxnSpLocks/>
            <a:stCxn id="32" idx="1"/>
          </p:cNvCxnSpPr>
          <p:nvPr/>
        </p:nvCxnSpPr>
        <p:spPr>
          <a:xfrm flipH="1">
            <a:off x="3118614" y="5901619"/>
            <a:ext cx="290036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A7AA5AC7-B7E8-EE40-8980-C59A5D0B9305}"/>
              </a:ext>
            </a:extLst>
          </p:cNvPr>
          <p:cNvSpPr txBox="1"/>
          <p:nvPr/>
        </p:nvSpPr>
        <p:spPr>
          <a:xfrm>
            <a:off x="3118614" y="5546906"/>
            <a:ext cx="85151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000" dirty="0">
              <a:latin typeface="Arial Narrow" panose="020B0604020202020204" pitchFamily="34" charset="0"/>
              <a:cs typeface="Arial Narrow" panose="020B0604020202020204" pitchFamily="34" charset="0"/>
            </a:endParaRPr>
          </a:p>
          <a:p>
            <a:r>
              <a:rPr lang="en-US" sz="2000" dirty="0">
                <a:latin typeface="Arial Narrow" panose="020B0604020202020204" pitchFamily="34" charset="0"/>
                <a:cs typeface="Arial Narrow" panose="020B0604020202020204" pitchFamily="34" charset="0"/>
              </a:rPr>
              <a:t>subject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302C7B4-19DE-1F47-9BEA-5D5D4CB87BE0}"/>
              </a:ext>
            </a:extLst>
          </p:cNvPr>
          <p:cNvSpPr/>
          <p:nvPr/>
        </p:nvSpPr>
        <p:spPr>
          <a:xfrm>
            <a:off x="3212275" y="0"/>
            <a:ext cx="5931725" cy="2906259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3416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C84FF94-2B97-7148-9D45-1D246A209A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Scenario: Create Order and Send Email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E8F140-02ED-2D4B-AEE5-AACFDB662C5D}"/>
              </a:ext>
            </a:extLst>
          </p:cNvPr>
          <p:cNvSpPr txBox="1"/>
          <p:nvPr/>
        </p:nvSpPr>
        <p:spPr>
          <a:xfrm>
            <a:off x="831273" y="1607127"/>
            <a:ext cx="2054431" cy="40011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rial Narrow" panose="020B0604020202020204" pitchFamily="34" charset="0"/>
                <a:cs typeface="Arial Narrow" panose="020B0604020202020204" pitchFamily="34" charset="0"/>
              </a:rPr>
              <a:t>: OrdersController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3F0AF2-030F-824B-BD32-6C9B0ECBD5A4}"/>
              </a:ext>
            </a:extLst>
          </p:cNvPr>
          <p:cNvSpPr txBox="1"/>
          <p:nvPr/>
        </p:nvSpPr>
        <p:spPr>
          <a:xfrm>
            <a:off x="4209799" y="2424545"/>
            <a:ext cx="1741182" cy="40011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rial Narrow" panose="020B0604020202020204" pitchFamily="34" charset="0"/>
                <a:cs typeface="Arial Narrow" panose="020B0604020202020204" pitchFamily="34" charset="0"/>
              </a:rPr>
              <a:t>: Order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6A7316-4E71-2447-AC8A-2620C7286881}"/>
              </a:ext>
            </a:extLst>
          </p:cNvPr>
          <p:cNvSpPr txBox="1"/>
          <p:nvPr/>
        </p:nvSpPr>
        <p:spPr>
          <a:xfrm>
            <a:off x="7093521" y="1607127"/>
            <a:ext cx="1741182" cy="40011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rial Narrow" panose="020B0604020202020204" pitchFamily="34" charset="0"/>
                <a:cs typeface="Arial Narrow" panose="020B0604020202020204" pitchFamily="34" charset="0"/>
              </a:rPr>
              <a:t>: EmailNotifier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9710CE9-3D14-2D4C-9A9C-D0DD10EFE2E7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1858489" y="2007237"/>
            <a:ext cx="11876" cy="4850763"/>
          </a:xfrm>
          <a:prstGeom prst="line">
            <a:avLst/>
          </a:prstGeom>
          <a:ln w="127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70469B7-6878-6F43-BF4B-573A083573FE}"/>
              </a:ext>
            </a:extLst>
          </p:cNvPr>
          <p:cNvCxnSpPr>
            <a:cxnSpLocks/>
          </p:cNvCxnSpPr>
          <p:nvPr/>
        </p:nvCxnSpPr>
        <p:spPr>
          <a:xfrm flipH="1">
            <a:off x="5080390" y="2824655"/>
            <a:ext cx="1" cy="4033344"/>
          </a:xfrm>
          <a:prstGeom prst="line">
            <a:avLst/>
          </a:prstGeom>
          <a:ln w="127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A7F64AB-E21A-B247-B23B-451420B64650}"/>
              </a:ext>
            </a:extLst>
          </p:cNvPr>
          <p:cNvCxnSpPr/>
          <p:nvPr/>
        </p:nvCxnSpPr>
        <p:spPr>
          <a:xfrm flipH="1">
            <a:off x="7952503" y="2007236"/>
            <a:ext cx="11609" cy="4850763"/>
          </a:xfrm>
          <a:prstGeom prst="line">
            <a:avLst/>
          </a:prstGeom>
          <a:ln w="127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644CF8DE-5E71-124A-A636-2CF149C0219F}"/>
              </a:ext>
            </a:extLst>
          </p:cNvPr>
          <p:cNvSpPr/>
          <p:nvPr/>
        </p:nvSpPr>
        <p:spPr>
          <a:xfrm>
            <a:off x="1780309" y="2407347"/>
            <a:ext cx="180109" cy="398710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B0BBBF6-710D-7243-A02A-B3D2894B1AC9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1960418" y="2618508"/>
            <a:ext cx="2249381" cy="6092"/>
          </a:xfrm>
          <a:prstGeom prst="line">
            <a:avLst/>
          </a:prstGeom>
          <a:ln w="12700">
            <a:solidFill>
              <a:schemeClr val="tx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706A5289-93E0-7F4F-9810-8384AC8BCC8A}"/>
              </a:ext>
            </a:extLst>
          </p:cNvPr>
          <p:cNvSpPr/>
          <p:nvPr/>
        </p:nvSpPr>
        <p:spPr>
          <a:xfrm>
            <a:off x="5001945" y="3210908"/>
            <a:ext cx="176549" cy="70377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12A12C2-64F4-3947-83B7-E7D788FD86B2}"/>
              </a:ext>
            </a:extLst>
          </p:cNvPr>
          <p:cNvCxnSpPr>
            <a:cxnSpLocks/>
          </p:cNvCxnSpPr>
          <p:nvPr/>
        </p:nvCxnSpPr>
        <p:spPr>
          <a:xfrm>
            <a:off x="1960418" y="3210908"/>
            <a:ext cx="3041527" cy="0"/>
          </a:xfrm>
          <a:prstGeom prst="line">
            <a:avLst/>
          </a:prstGeom>
          <a:ln w="12700">
            <a:solidFill>
              <a:schemeClr val="tx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E4B6067-2AE8-8745-AEEA-8A0977DE1DC9}"/>
              </a:ext>
            </a:extLst>
          </p:cNvPr>
          <p:cNvCxnSpPr>
            <a:cxnSpLocks/>
            <a:stCxn id="19" idx="2"/>
          </p:cNvCxnSpPr>
          <p:nvPr/>
        </p:nvCxnSpPr>
        <p:spPr>
          <a:xfrm flipH="1" flipV="1">
            <a:off x="1960420" y="3897489"/>
            <a:ext cx="3129800" cy="17198"/>
          </a:xfrm>
          <a:prstGeom prst="line">
            <a:avLst/>
          </a:prstGeom>
          <a:ln w="12700">
            <a:solidFill>
              <a:schemeClr val="tx1"/>
            </a:solidFill>
            <a:prstDash val="dash"/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0467E2A2-77C3-884F-83C0-932B8E224AB1}"/>
              </a:ext>
            </a:extLst>
          </p:cNvPr>
          <p:cNvSpPr/>
          <p:nvPr/>
        </p:nvSpPr>
        <p:spPr>
          <a:xfrm>
            <a:off x="1960418" y="4747033"/>
            <a:ext cx="176549" cy="107844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Arc 41">
            <a:extLst>
              <a:ext uri="{FF2B5EF4-FFF2-40B4-BE49-F238E27FC236}">
                <a16:creationId xmlns:a16="http://schemas.microsoft.com/office/drawing/2014/main" id="{8E88A3ED-018E-4B4B-BED5-FAA8274BDEAB}"/>
              </a:ext>
            </a:extLst>
          </p:cNvPr>
          <p:cNvSpPr/>
          <p:nvPr/>
        </p:nvSpPr>
        <p:spPr>
          <a:xfrm rot="10800000" flipH="1" flipV="1">
            <a:off x="1645865" y="4546600"/>
            <a:ext cx="963986" cy="200433"/>
          </a:xfrm>
          <a:prstGeom prst="arc">
            <a:avLst>
              <a:gd name="adj1" fmla="val 12627763"/>
              <a:gd name="adj2" fmla="val 5323485"/>
            </a:avLst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44" name="Arc 43">
            <a:extLst>
              <a:ext uri="{FF2B5EF4-FFF2-40B4-BE49-F238E27FC236}">
                <a16:creationId xmlns:a16="http://schemas.microsoft.com/office/drawing/2014/main" id="{F480EC2D-4D25-DB4F-BB75-1635308BF771}"/>
              </a:ext>
            </a:extLst>
          </p:cNvPr>
          <p:cNvSpPr/>
          <p:nvPr/>
        </p:nvSpPr>
        <p:spPr>
          <a:xfrm rot="10800000" flipH="1" flipV="1">
            <a:off x="1300017" y="5825473"/>
            <a:ext cx="1320802" cy="205582"/>
          </a:xfrm>
          <a:prstGeom prst="arc">
            <a:avLst>
              <a:gd name="adj1" fmla="val 19832732"/>
              <a:gd name="adj2" fmla="val 5323485"/>
            </a:avLst>
          </a:prstGeom>
          <a:ln w="12700">
            <a:solidFill>
              <a:schemeClr val="tx1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6E6EF60-68E6-E741-B744-973FFA7DC5E8}"/>
              </a:ext>
            </a:extLst>
          </p:cNvPr>
          <p:cNvCxnSpPr>
            <a:cxnSpLocks/>
          </p:cNvCxnSpPr>
          <p:nvPr/>
        </p:nvCxnSpPr>
        <p:spPr>
          <a:xfrm>
            <a:off x="2136967" y="4943628"/>
            <a:ext cx="5717431" cy="0"/>
          </a:xfrm>
          <a:prstGeom prst="line">
            <a:avLst/>
          </a:prstGeom>
          <a:ln w="12700">
            <a:solidFill>
              <a:schemeClr val="tx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42E939E3-4C69-1F47-8720-B4CB2E9174F1}"/>
              </a:ext>
            </a:extLst>
          </p:cNvPr>
          <p:cNvCxnSpPr>
            <a:cxnSpLocks/>
          </p:cNvCxnSpPr>
          <p:nvPr/>
        </p:nvCxnSpPr>
        <p:spPr>
          <a:xfrm flipH="1">
            <a:off x="2136968" y="5579013"/>
            <a:ext cx="5717430" cy="0"/>
          </a:xfrm>
          <a:prstGeom prst="line">
            <a:avLst/>
          </a:prstGeom>
          <a:ln w="12700">
            <a:solidFill>
              <a:schemeClr val="tx1"/>
            </a:solidFill>
            <a:prstDash val="dash"/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AA2DB625-0E97-764A-B570-2818E1084304}"/>
              </a:ext>
            </a:extLst>
          </p:cNvPr>
          <p:cNvSpPr/>
          <p:nvPr/>
        </p:nvSpPr>
        <p:spPr>
          <a:xfrm>
            <a:off x="7878148" y="4943627"/>
            <a:ext cx="176549" cy="64437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B02FE52E-1CF1-F64C-86AD-702F4F1139A8}"/>
              </a:ext>
            </a:extLst>
          </p:cNvPr>
          <p:cNvCxnSpPr>
            <a:cxnSpLocks/>
          </p:cNvCxnSpPr>
          <p:nvPr/>
        </p:nvCxnSpPr>
        <p:spPr>
          <a:xfrm>
            <a:off x="0" y="2424545"/>
            <a:ext cx="1780309" cy="0"/>
          </a:xfrm>
          <a:prstGeom prst="line">
            <a:avLst/>
          </a:prstGeom>
          <a:ln w="12700">
            <a:solidFill>
              <a:schemeClr val="tx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609318AD-B319-DB4E-84BC-DFCF1F330AF3}"/>
              </a:ext>
            </a:extLst>
          </p:cNvPr>
          <p:cNvCxnSpPr>
            <a:cxnSpLocks/>
          </p:cNvCxnSpPr>
          <p:nvPr/>
        </p:nvCxnSpPr>
        <p:spPr>
          <a:xfrm flipH="1">
            <a:off x="0" y="6394450"/>
            <a:ext cx="1780310" cy="0"/>
          </a:xfrm>
          <a:prstGeom prst="line">
            <a:avLst/>
          </a:prstGeom>
          <a:ln w="12700">
            <a:solidFill>
              <a:schemeClr val="tx1"/>
            </a:solidFill>
            <a:prstDash val="dash"/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258CDEFB-7C76-4A4D-812E-D39697FB7212}"/>
              </a:ext>
            </a:extLst>
          </p:cNvPr>
          <p:cNvSpPr txBox="1"/>
          <p:nvPr/>
        </p:nvSpPr>
        <p:spPr>
          <a:xfrm>
            <a:off x="2485440" y="2266577"/>
            <a:ext cx="12634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 Narrow" panose="020B0604020202020204" pitchFamily="34" charset="0"/>
                <a:cs typeface="Arial Narrow" panose="020B0604020202020204" pitchFamily="34" charset="0"/>
              </a:rPr>
              <a:t>&lt;&lt;create&gt;&gt;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D4C9041C-2E11-1E4E-9134-EBB8C9A5B75F}"/>
              </a:ext>
            </a:extLst>
          </p:cNvPr>
          <p:cNvSpPr txBox="1"/>
          <p:nvPr/>
        </p:nvSpPr>
        <p:spPr>
          <a:xfrm>
            <a:off x="3056277" y="2865189"/>
            <a:ext cx="7713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 Narrow" panose="020B0604020202020204" pitchFamily="34" charset="0"/>
                <a:cs typeface="Arial Narrow" panose="020B0604020202020204" pitchFamily="34" charset="0"/>
              </a:rPr>
              <a:t>save()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BD2FADE-D4F4-7F4E-8B59-9042C57ECDBE}"/>
              </a:ext>
            </a:extLst>
          </p:cNvPr>
          <p:cNvSpPr txBox="1"/>
          <p:nvPr/>
        </p:nvSpPr>
        <p:spPr>
          <a:xfrm>
            <a:off x="2038863" y="4176005"/>
            <a:ext cx="18710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 Narrow" panose="020B0604020202020204" pitchFamily="34" charset="0"/>
                <a:cs typeface="Arial Narrow" panose="020B0604020202020204" pitchFamily="34" charset="0"/>
              </a:rPr>
              <a:t>notify_observers()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A6553932-7C2D-9B4A-8E07-4CE398D8C2BA}"/>
              </a:ext>
            </a:extLst>
          </p:cNvPr>
          <p:cNvSpPr txBox="1"/>
          <p:nvPr/>
        </p:nvSpPr>
        <p:spPr>
          <a:xfrm>
            <a:off x="5715362" y="4586341"/>
            <a:ext cx="9685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 Narrow" panose="020B0604020202020204" pitchFamily="34" charset="0"/>
                <a:cs typeface="Arial Narrow" panose="020B0604020202020204" pitchFamily="34" charset="0"/>
              </a:rPr>
              <a:t>update()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723A34F5-0A62-5B47-B877-312CE976CCAC}"/>
              </a:ext>
            </a:extLst>
          </p:cNvPr>
          <p:cNvSpPr txBox="1"/>
          <p:nvPr/>
        </p:nvSpPr>
        <p:spPr>
          <a:xfrm>
            <a:off x="209081" y="2066522"/>
            <a:ext cx="9108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 Narrow" panose="020B0604020202020204" pitchFamily="34" charset="0"/>
                <a:cs typeface="Arial Narrow" panose="020B0604020202020204" pitchFamily="34" charset="0"/>
              </a:rPr>
              <a:t>create()</a:t>
            </a:r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2285D529-D1D1-0B4E-910C-9D2F8BF9C757}"/>
              </a:ext>
            </a:extLst>
          </p:cNvPr>
          <p:cNvSpPr/>
          <p:nvPr/>
        </p:nvSpPr>
        <p:spPr>
          <a:xfrm>
            <a:off x="7331028" y="5106392"/>
            <a:ext cx="1314208" cy="308758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Email Sent</a:t>
            </a:r>
          </a:p>
        </p:txBody>
      </p:sp>
      <p:sp>
        <p:nvSpPr>
          <p:cNvPr id="66" name="Rounded Rectangle 65">
            <a:extLst>
              <a:ext uri="{FF2B5EF4-FFF2-40B4-BE49-F238E27FC236}">
                <a16:creationId xmlns:a16="http://schemas.microsoft.com/office/drawing/2014/main" id="{DE1F9120-1717-FC4B-835C-E933D89A0BA9}"/>
              </a:ext>
            </a:extLst>
          </p:cNvPr>
          <p:cNvSpPr/>
          <p:nvPr/>
        </p:nvSpPr>
        <p:spPr>
          <a:xfrm>
            <a:off x="4328285" y="3380255"/>
            <a:ext cx="1527695" cy="308758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Saved to DB</a:t>
            </a:r>
          </a:p>
        </p:txBody>
      </p:sp>
    </p:spTree>
    <p:extLst>
      <p:ext uri="{BB962C8B-B14F-4D97-AF65-F5344CB8AC3E}">
        <p14:creationId xmlns:p14="http://schemas.microsoft.com/office/powerpoint/2010/main" val="34918091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MS PGothic" charset="-128"/>
              </a:rPr>
              <a:t>How to Apply Observer Pattern</a:t>
            </a:r>
          </a:p>
        </p:txBody>
      </p:sp>
      <p:sp>
        <p:nvSpPr>
          <p:cNvPr id="1945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>
                <a:ea typeface="MS PGothic" charset="-128"/>
              </a:rPr>
              <a:t>Modify </a:t>
            </a:r>
            <a:r>
              <a:rPr lang="en-US" altLang="en-US" dirty="0">
                <a:latin typeface="Courier New" panose="02070309020205020404" pitchFamily="49" charset="0"/>
                <a:ea typeface="MS PGothic" charset="-128"/>
                <a:cs typeface="Courier New" panose="02070309020205020404" pitchFamily="49" charset="0"/>
              </a:rPr>
              <a:t>OrdersController</a:t>
            </a:r>
            <a:r>
              <a:rPr lang="en-US" altLang="en-US" dirty="0">
                <a:ea typeface="MS PGothic" charset="-128"/>
              </a:rPr>
              <a:t> (Subject)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en-US" dirty="0">
                <a:latin typeface="Courier New" panose="02070309020205020404" pitchFamily="49" charset="0"/>
                <a:ea typeface="MS PGothic" charset="-128"/>
                <a:cs typeface="Courier New" panose="02070309020205020404" pitchFamily="49" charset="0"/>
              </a:rPr>
              <a:t>implement Observable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en-US" dirty="0">
                <a:ea typeface="MS PGothic" charset="-128"/>
              </a:rPr>
              <a:t>Add observer using </a:t>
            </a:r>
            <a:r>
              <a:rPr lang="en-US" altLang="en-US" dirty="0">
                <a:latin typeface="Courier New" panose="02070309020205020404" pitchFamily="49" charset="0"/>
                <a:ea typeface="MS PGothic" charset="-128"/>
                <a:cs typeface="Courier New" panose="02070309020205020404" pitchFamily="49" charset="0"/>
              </a:rPr>
              <a:t>add_observer()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en-US" dirty="0">
                <a:ea typeface="MS PGothic" charset="-128"/>
              </a:rPr>
              <a:t>After saving order, call </a:t>
            </a:r>
            <a:r>
              <a:rPr lang="en-US" altLang="en-US" dirty="0">
                <a:latin typeface="Courier New" panose="02070309020205020404" pitchFamily="49" charset="0"/>
                <a:ea typeface="MS PGothic" charset="-128"/>
                <a:cs typeface="Courier New" panose="02070309020205020404" pitchFamily="49" charset="0"/>
              </a:rPr>
              <a:t>notify_observers()</a:t>
            </a:r>
          </a:p>
          <a:p>
            <a:pPr lvl="1"/>
            <a:endParaRPr lang="en-US" altLang="en-US" dirty="0">
              <a:ea typeface="MS PGothic" charset="-128"/>
            </a:endParaRPr>
          </a:p>
          <a:p>
            <a:r>
              <a:rPr lang="en-US" altLang="en-US" dirty="0">
                <a:ea typeface="MS PGothic" charset="-128"/>
              </a:rPr>
              <a:t>Modify </a:t>
            </a:r>
            <a:r>
              <a:rPr lang="en-US" altLang="en-US" dirty="0">
                <a:latin typeface="Courier New" panose="02070309020205020404" pitchFamily="49" charset="0"/>
                <a:ea typeface="MS PGothic" charset="-128"/>
                <a:cs typeface="Courier New" panose="02070309020205020404" pitchFamily="49" charset="0"/>
              </a:rPr>
              <a:t>EmailNotifier</a:t>
            </a:r>
            <a:r>
              <a:rPr lang="en-US" altLang="en-US" dirty="0">
                <a:ea typeface="MS PGothic" charset="-128"/>
              </a:rPr>
              <a:t> (Observer)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en-US" dirty="0">
                <a:latin typeface="Courier New" panose="02070309020205020404" pitchFamily="49" charset="0"/>
                <a:ea typeface="MS PGothic" charset="-128"/>
                <a:cs typeface="Courier New" panose="02070309020205020404" pitchFamily="49" charset="0"/>
              </a:rPr>
              <a:t>implement Observer</a:t>
            </a:r>
            <a:endParaRPr lang="en-US" altLang="en-US" dirty="0">
              <a:ea typeface="MS PGothic" charset="-128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en-US" dirty="0">
                <a:ea typeface="MS PGothic" charset="-128"/>
              </a:rPr>
              <a:t>Add </a:t>
            </a:r>
            <a:r>
              <a:rPr lang="en-US" altLang="en-US" dirty="0">
                <a:latin typeface="Courier New" panose="02070309020205020404" pitchFamily="49" charset="0"/>
                <a:ea typeface="MS PGothic" charset="-128"/>
                <a:cs typeface="Courier New" panose="02070309020205020404" pitchFamily="49" charset="0"/>
              </a:rPr>
              <a:t>update</a:t>
            </a:r>
            <a:r>
              <a:rPr lang="en-US" altLang="en-US" dirty="0">
                <a:ea typeface="MS PGothic" charset="-128"/>
              </a:rPr>
              <a:t> method that…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000" dirty="0">
                <a:ea typeface="MS PGothic" charset="-128"/>
              </a:rPr>
              <a:t>Other Examples</a:t>
            </a:r>
          </a:p>
        </p:txBody>
      </p:sp>
      <p:sp>
        <p:nvSpPr>
          <p:cNvPr id="1945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  <a:defRPr/>
            </a:pPr>
            <a:endParaRPr lang="en-US" altLang="en-US" dirty="0"/>
          </a:p>
          <a:p>
            <a:pPr>
              <a:buFont typeface="Arial" panose="020B0604020202020204" pitchFamily="34" charset="0"/>
              <a:buChar char="•"/>
              <a:defRPr/>
            </a:pPr>
            <a:r>
              <a:rPr lang="en-US" altLang="en-US" dirty="0"/>
              <a:t>Spreadsheet </a:t>
            </a:r>
          </a:p>
          <a:p>
            <a:pPr>
              <a:buFont typeface="Arial" panose="020B0604020202020204" pitchFamily="34" charset="0"/>
              <a:buChar char="•"/>
              <a:defRPr/>
            </a:pPr>
            <a:r>
              <a:rPr lang="en-US" altLang="en-US" dirty="0"/>
              <a:t>Employee payroll</a:t>
            </a:r>
          </a:p>
          <a:p>
            <a:pPr>
              <a:buFont typeface="Arial" panose="020B0604020202020204" pitchFamily="34" charset="0"/>
              <a:buChar char="•"/>
              <a:defRPr/>
            </a:pPr>
            <a:r>
              <a:rPr lang="en-US" altLang="en-US" dirty="0"/>
              <a:t>GUI program (callback)</a:t>
            </a:r>
          </a:p>
          <a:p>
            <a:pPr>
              <a:buFont typeface="Arial" panose="020B0604020202020204" pitchFamily="34" charset="0"/>
              <a:buChar char="•"/>
              <a:defRPr/>
            </a:pPr>
            <a:endParaRPr lang="en-US" altLang="en-US" dirty="0"/>
          </a:p>
          <a:p>
            <a:pPr marL="0" indent="0">
              <a:buFont typeface="Arial" panose="020B0604020202020204" pitchFamily="34" charset="0"/>
              <a:buNone/>
              <a:defRPr/>
            </a:pPr>
            <a:endParaRPr lang="en-US" altLang="en-US" dirty="0"/>
          </a:p>
          <a:p>
            <a:pPr>
              <a:buFont typeface="Arial" panose="020B0604020202020204" pitchFamily="34" charset="0"/>
              <a:buChar char="•"/>
              <a:defRPr/>
            </a:pPr>
            <a:endParaRPr lang="en-US" altLang="en-US" dirty="0"/>
          </a:p>
          <a:p>
            <a:pPr>
              <a:buFont typeface="Arial" panose="020B0604020202020204" pitchFamily="34" charset="0"/>
              <a:buChar char="•"/>
              <a:defRPr/>
            </a:pPr>
            <a:endParaRPr lang="en-US" altLang="en-US" dirty="0"/>
          </a:p>
          <a:p>
            <a:pPr>
              <a:buFont typeface="Arial" panose="020B0604020202020204" pitchFamily="34" charset="0"/>
              <a:buChar char="•"/>
              <a:defRPr/>
            </a:pPr>
            <a:endParaRPr lang="en-US" altLang="en-US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>
              <a:buFont typeface="Arial" panose="020B0604020202020204" pitchFamily="34" charset="0"/>
              <a:buChar char="•"/>
              <a:defRPr/>
            </a:pPr>
            <a:endParaRPr lang="en-US" altLang="en-US" sz="4000" dirty="0"/>
          </a:p>
          <a:p>
            <a:pPr marL="0" indent="0" algn="ctr">
              <a:buFont typeface="Arial" panose="020B0604020202020204" pitchFamily="34" charset="0"/>
              <a:buNone/>
              <a:defRPr/>
            </a:pPr>
            <a:r>
              <a:rPr lang="en-US" altLang="en-US" sz="4000" dirty="0"/>
              <a:t>Design problem: </a:t>
            </a:r>
          </a:p>
          <a:p>
            <a:pPr marL="0" indent="0" algn="ctr">
              <a:buFont typeface="Arial" panose="020B0604020202020204" pitchFamily="34" charset="0"/>
              <a:buNone/>
              <a:defRPr/>
            </a:pPr>
            <a:r>
              <a:rPr lang="en-US" altLang="en-US" sz="4000" dirty="0"/>
              <a:t>Sales Logging</a:t>
            </a:r>
          </a:p>
          <a:p>
            <a:pPr algn="ctr">
              <a:buFont typeface="Arial" panose="020B0604020202020204" pitchFamily="34" charset="0"/>
              <a:buChar char="•"/>
              <a:defRPr/>
            </a:pPr>
            <a:endParaRPr lang="en-US" altLang="en-US" sz="4000" dirty="0"/>
          </a:p>
          <a:p>
            <a:pPr>
              <a:buFont typeface="Arial" panose="020B0604020202020204" pitchFamily="34" charset="0"/>
              <a:buChar char="•"/>
              <a:defRPr/>
            </a:pPr>
            <a:endParaRPr lang="en-US" sz="4000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000" dirty="0">
                <a:ea typeface="MS PGothic" charset="-128"/>
              </a:rPr>
              <a:t>Problem</a:t>
            </a:r>
          </a:p>
        </p:txBody>
      </p:sp>
      <p:sp>
        <p:nvSpPr>
          <p:cNvPr id="2457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 dirty="0">
              <a:ea typeface="MS PGothic" charset="-128"/>
            </a:endParaRPr>
          </a:p>
          <a:p>
            <a:r>
              <a:rPr lang="en-US" altLang="en-US" dirty="0">
                <a:ea typeface="MS PGothic" charset="-128"/>
              </a:rPr>
              <a:t>Saves records of transactions as backup</a:t>
            </a:r>
          </a:p>
          <a:p>
            <a:r>
              <a:rPr lang="en-US" altLang="en-US" dirty="0">
                <a:ea typeface="MS PGothic" charset="-128"/>
              </a:rPr>
              <a:t>Sales logging for </a:t>
            </a:r>
            <a:r>
              <a:rPr lang="en-US" altLang="en-US">
                <a:ea typeface="MS PGothic" charset="-128"/>
              </a:rPr>
              <a:t>transaction failure</a:t>
            </a:r>
            <a:endParaRPr lang="en-US" altLang="en-US" dirty="0">
              <a:ea typeface="MS PGothic" charset="-128"/>
            </a:endParaRPr>
          </a:p>
          <a:p>
            <a:endParaRPr lang="en-US" altLang="en-US" dirty="0">
              <a:ea typeface="MS PGothic" charset="-128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E14E493-75F3-C847-9D73-7EDF3710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Lecture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43FFF19-DDDA-C944-A333-D6B1F54560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Design patterns: what &amp; why</a:t>
            </a:r>
          </a:p>
          <a:p>
            <a:r>
              <a:rPr lang="en-US" dirty="0"/>
              <a:t>When and how to apply</a:t>
            </a:r>
          </a:p>
          <a:p>
            <a:r>
              <a:rPr lang="en-US" dirty="0"/>
              <a:t>Several popular patterns:</a:t>
            </a:r>
          </a:p>
          <a:p>
            <a:pPr lvl="1"/>
            <a:r>
              <a:rPr lang="en-US" dirty="0"/>
              <a:t>Observer</a:t>
            </a:r>
          </a:p>
          <a:p>
            <a:pPr lvl="1"/>
            <a:r>
              <a:rPr lang="en-US" dirty="0"/>
              <a:t>Singleton</a:t>
            </a:r>
          </a:p>
          <a:p>
            <a:pPr lvl="1"/>
            <a:r>
              <a:rPr lang="en-US" dirty="0"/>
              <a:t>Adapter</a:t>
            </a:r>
          </a:p>
        </p:txBody>
      </p:sp>
    </p:spTree>
    <p:extLst>
      <p:ext uri="{BB962C8B-B14F-4D97-AF65-F5344CB8AC3E}">
        <p14:creationId xmlns:p14="http://schemas.microsoft.com/office/powerpoint/2010/main" val="82161450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4FE68C9-5F50-1441-962E-67E81270C92D}"/>
              </a:ext>
            </a:extLst>
          </p:cNvPr>
          <p:cNvGrpSpPr/>
          <p:nvPr/>
        </p:nvGrpSpPr>
        <p:grpSpPr>
          <a:xfrm>
            <a:off x="3178813" y="2035321"/>
            <a:ext cx="2828926" cy="1990414"/>
            <a:chOff x="3119437" y="1785939"/>
            <a:chExt cx="2828926" cy="1990414"/>
          </a:xfrm>
        </p:grpSpPr>
        <p:sp>
          <p:nvSpPr>
            <p:cNvPr id="4" name="Rectangle 3"/>
            <p:cNvSpPr/>
            <p:nvPr/>
          </p:nvSpPr>
          <p:spPr>
            <a:xfrm>
              <a:off x="3119438" y="1785939"/>
              <a:ext cx="2828925" cy="199041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t"/>
            <a:lstStyle/>
            <a:p>
              <a:pPr>
                <a:defRPr/>
              </a:pPr>
              <a:r>
                <a:rPr lang="en-US" sz="2400" dirty="0" err="1">
                  <a:latin typeface="Arial Narrow" panose="020B0604020202020204" pitchFamily="34" charset="0"/>
                  <a:cs typeface="Arial Narrow" panose="020B0604020202020204" pitchFamily="34" charset="0"/>
                </a:rPr>
                <a:t>SalesLogger</a:t>
              </a:r>
              <a:endParaRPr lang="en-US" sz="2400" dirty="0">
                <a:latin typeface="Arial Narrow" panose="020B0604020202020204" pitchFamily="34" charset="0"/>
                <a:cs typeface="Arial Narrow" panose="020B0604020202020204" pitchFamily="34" charset="0"/>
              </a:endParaRPr>
            </a:p>
            <a:p>
              <a:pPr>
                <a:defRPr/>
              </a:pPr>
              <a:endParaRPr lang="en-US" sz="2400" dirty="0">
                <a:latin typeface="Arial Narrow" panose="020B0604020202020204" pitchFamily="34" charset="0"/>
                <a:cs typeface="Arial Narrow" panose="020B0604020202020204" pitchFamily="34" charset="0"/>
              </a:endParaRPr>
            </a:p>
            <a:p>
              <a:pPr>
                <a:defRPr/>
              </a:pPr>
              <a:r>
                <a:rPr lang="en-US" sz="2400" dirty="0">
                  <a:latin typeface="Arial Narrow" panose="020B0604020202020204" pitchFamily="34" charset="0"/>
                  <a:cs typeface="Arial Narrow" panose="020B0604020202020204" pitchFamily="34" charset="0"/>
                </a:rPr>
                <a:t>initialize(file)</a:t>
              </a:r>
            </a:p>
            <a:p>
              <a:pPr>
                <a:defRPr/>
              </a:pPr>
              <a:r>
                <a:rPr lang="en-US" sz="2400" dirty="0">
                  <a:latin typeface="Arial Narrow" panose="020B0604020202020204" pitchFamily="34" charset="0"/>
                  <a:cs typeface="Arial Narrow" panose="020B0604020202020204" pitchFamily="34" charset="0"/>
                </a:rPr>
                <a:t>formatter</a:t>
              </a:r>
            </a:p>
            <a:p>
              <a:pPr>
                <a:defRPr/>
              </a:pPr>
              <a:r>
                <a:rPr lang="en-US" sz="2400" dirty="0">
                  <a:latin typeface="Arial Narrow" panose="020B0604020202020204" pitchFamily="34" charset="0"/>
                  <a:cs typeface="Arial Narrow" panose="020B0604020202020204" pitchFamily="34" charset="0"/>
                </a:rPr>
                <a:t>log(message)</a:t>
              </a:r>
            </a:p>
          </p:txBody>
        </p:sp>
        <p:cxnSp>
          <p:nvCxnSpPr>
            <p:cNvPr id="7" name="Straight Connector 6"/>
            <p:cNvCxnSpPr>
              <a:cxnSpLocks noChangeShapeType="1"/>
            </p:cNvCxnSpPr>
            <p:nvPr/>
          </p:nvCxnSpPr>
          <p:spPr bwMode="auto">
            <a:xfrm flipH="1">
              <a:off x="3119437" y="2221408"/>
              <a:ext cx="282892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" name="Straight Connector 7"/>
            <p:cNvCxnSpPr>
              <a:cxnSpLocks noChangeShapeType="1"/>
            </p:cNvCxnSpPr>
            <p:nvPr/>
          </p:nvCxnSpPr>
          <p:spPr bwMode="auto">
            <a:xfrm flipH="1">
              <a:off x="3119437" y="2605768"/>
              <a:ext cx="282892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D01853F2-74A8-1E4F-AE32-46CB6E538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Existing Class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AE156-F785-4246-8173-0E11BC729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Singleton Pattern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73017C-F2CA-1040-98D6-9AFD7048BC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1557" y="2256311"/>
            <a:ext cx="6880390" cy="240300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8436126-FF44-DA43-BB67-1B17A90BECE3}"/>
              </a:ext>
            </a:extLst>
          </p:cNvPr>
          <p:cNvSpPr txBox="1"/>
          <p:nvPr/>
        </p:nvSpPr>
        <p:spPr>
          <a:xfrm>
            <a:off x="0" y="6581001"/>
            <a:ext cx="54134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From Gamma et al. </a:t>
            </a:r>
            <a:r>
              <a:rPr lang="en-US" sz="1200" i="1" dirty="0">
                <a:solidFill>
                  <a:schemeClr val="bg1">
                    <a:lumMod val="50000"/>
                    <a:lumOff val="50000"/>
                  </a:schemeClr>
                </a:solidFill>
              </a:rPr>
              <a:t>Design Patterns: Elements of Reusable Object-Oriented Software</a:t>
            </a:r>
          </a:p>
        </p:txBody>
      </p:sp>
    </p:spTree>
    <p:extLst>
      <p:ext uri="{BB962C8B-B14F-4D97-AF65-F5344CB8AC3E}">
        <p14:creationId xmlns:p14="http://schemas.microsoft.com/office/powerpoint/2010/main" val="213891862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C63711-49B2-2844-A77E-50F35C818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3580410" cy="1143000"/>
          </a:xfrm>
        </p:spPr>
        <p:txBody>
          <a:bodyPr/>
          <a:lstStyle/>
          <a:p>
            <a:r>
              <a:rPr lang="en-US" dirty="0"/>
              <a:t>Application of Singleton Pattern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3D2100C-8532-6249-8CE3-2166BFC475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1363" y="451261"/>
            <a:ext cx="4971431" cy="1736291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8AB64794-C8BD-754A-A1E4-E0A712D9F4A3}"/>
              </a:ext>
            </a:extLst>
          </p:cNvPr>
          <p:cNvGrpSpPr/>
          <p:nvPr/>
        </p:nvGrpSpPr>
        <p:grpSpPr>
          <a:xfrm>
            <a:off x="970004" y="3270353"/>
            <a:ext cx="3186360" cy="2322923"/>
            <a:chOff x="3119438" y="1785938"/>
            <a:chExt cx="3186360" cy="2322923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F72DF4A-0A00-594F-AE05-452A46652F2C}"/>
                </a:ext>
              </a:extLst>
            </p:cNvPr>
            <p:cNvSpPr/>
            <p:nvPr/>
          </p:nvSpPr>
          <p:spPr>
            <a:xfrm>
              <a:off x="3119438" y="1785938"/>
              <a:ext cx="3186360" cy="232292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t"/>
            <a:lstStyle/>
            <a:p>
              <a:pPr>
                <a:defRPr/>
              </a:pPr>
              <a:r>
                <a:rPr lang="en-US" sz="2400" dirty="0" err="1">
                  <a:latin typeface="Arial Narrow" panose="020B0604020202020204" pitchFamily="34" charset="0"/>
                  <a:cs typeface="Arial Narrow" panose="020B0604020202020204" pitchFamily="34" charset="0"/>
                </a:rPr>
                <a:t>SalesLogger</a:t>
              </a:r>
              <a:endParaRPr lang="en-US" sz="2400" dirty="0">
                <a:latin typeface="Arial Narrow" panose="020B0604020202020204" pitchFamily="34" charset="0"/>
                <a:cs typeface="Arial Narrow" panose="020B0604020202020204" pitchFamily="34" charset="0"/>
              </a:endParaRPr>
            </a:p>
            <a:p>
              <a:pPr>
                <a:defRPr/>
              </a:pPr>
              <a:r>
                <a:rPr lang="en-US" sz="2400" u="sng" dirty="0" err="1">
                  <a:latin typeface="Arial Narrow" panose="020B0604020202020204" pitchFamily="34" charset="0"/>
                  <a:cs typeface="Arial Narrow" panose="020B0604020202020204" pitchFamily="34" charset="0"/>
                </a:rPr>
                <a:t>inst</a:t>
              </a:r>
              <a:r>
                <a:rPr lang="en-US" sz="2400" u="sng" dirty="0">
                  <a:latin typeface="Arial Narrow" panose="020B0604020202020204" pitchFamily="34" charset="0"/>
                  <a:cs typeface="Arial Narrow" panose="020B0604020202020204" pitchFamily="34" charset="0"/>
                </a:rPr>
                <a:t> : </a:t>
              </a:r>
              <a:r>
                <a:rPr lang="en-US" sz="2400" u="sng" dirty="0" err="1">
                  <a:latin typeface="Arial Narrow" panose="020B0604020202020204" pitchFamily="34" charset="0"/>
                  <a:cs typeface="Arial Narrow" panose="020B0604020202020204" pitchFamily="34" charset="0"/>
                </a:rPr>
                <a:t>SalesLogger</a:t>
              </a:r>
              <a:endParaRPr lang="en-US" sz="2400" dirty="0">
                <a:latin typeface="Arial Narrow" panose="020B0604020202020204" pitchFamily="34" charset="0"/>
                <a:cs typeface="Arial Narrow" panose="020B0604020202020204" pitchFamily="34" charset="0"/>
              </a:endParaRPr>
            </a:p>
            <a:p>
              <a:pPr>
                <a:defRPr/>
              </a:pPr>
              <a:r>
                <a:rPr lang="en-US" sz="2400" dirty="0">
                  <a:latin typeface="Arial Narrow" panose="020B0604020202020204" pitchFamily="34" charset="0"/>
                  <a:cs typeface="Arial Narrow" panose="020B0604020202020204" pitchFamily="34" charset="0"/>
                </a:rPr>
                <a:t>initialize(file)</a:t>
              </a:r>
            </a:p>
            <a:p>
              <a:pPr>
                <a:defRPr/>
              </a:pPr>
              <a:r>
                <a:rPr lang="en-US" sz="2400" dirty="0">
                  <a:latin typeface="Arial Narrow" panose="020B0604020202020204" pitchFamily="34" charset="0"/>
                  <a:cs typeface="Arial Narrow" panose="020B0604020202020204" pitchFamily="34" charset="0"/>
                </a:rPr>
                <a:t>formatter</a:t>
              </a:r>
            </a:p>
            <a:p>
              <a:pPr>
                <a:defRPr/>
              </a:pPr>
              <a:r>
                <a:rPr lang="en-US" sz="2400" dirty="0">
                  <a:latin typeface="Arial Narrow" panose="020B0604020202020204" pitchFamily="34" charset="0"/>
                  <a:cs typeface="Arial Narrow" panose="020B0604020202020204" pitchFamily="34" charset="0"/>
                </a:rPr>
                <a:t>log(message)</a:t>
              </a:r>
            </a:p>
            <a:p>
              <a:pPr>
                <a:defRPr/>
              </a:pPr>
              <a:r>
                <a:rPr lang="en-US" sz="2400" dirty="0">
                  <a:latin typeface="Arial Narrow" panose="020B0604020202020204" pitchFamily="34" charset="0"/>
                  <a:cs typeface="Arial Narrow" panose="020B0604020202020204" pitchFamily="34" charset="0"/>
                </a:rPr>
                <a:t>instance() : </a:t>
              </a:r>
              <a:r>
                <a:rPr lang="en-US" sz="2400" dirty="0" err="1">
                  <a:latin typeface="Arial Narrow" panose="020B0604020202020204" pitchFamily="34" charset="0"/>
                  <a:cs typeface="Arial Narrow" panose="020B0604020202020204" pitchFamily="34" charset="0"/>
                </a:rPr>
                <a:t>SalesLogger</a:t>
              </a:r>
              <a:endParaRPr lang="en-US" sz="2400" dirty="0"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FD7CB424-5179-7347-89ED-F85E4B1D7E5D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3119438" y="2221408"/>
              <a:ext cx="318636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966AC04F-6854-1747-98C0-36BB22423B20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3119438" y="2605768"/>
              <a:ext cx="318636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131763487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000" dirty="0">
                <a:ea typeface="MS PGothic" charset="-128"/>
              </a:rPr>
              <a:t>Solution: Singleton</a:t>
            </a:r>
          </a:p>
        </p:txBody>
      </p:sp>
      <p:sp>
        <p:nvSpPr>
          <p:cNvPr id="26627" name="Content Placeholder 11"/>
          <p:cNvSpPr>
            <a:spLocks noGrp="1"/>
          </p:cNvSpPr>
          <p:nvPr>
            <p:ph idx="1"/>
          </p:nvPr>
        </p:nvSpPr>
        <p:spPr>
          <a:xfrm>
            <a:off x="352425" y="1173163"/>
            <a:ext cx="8437563" cy="5211762"/>
          </a:xfrm>
        </p:spPr>
        <p:txBody>
          <a:bodyPr/>
          <a:lstStyle/>
          <a:p>
            <a:pPr lvl="1"/>
            <a:endParaRPr lang="en-US" altLang="en-US" sz="2800" dirty="0">
              <a:ea typeface="MS PGothic" charset="-128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en-US" sz="2800" dirty="0">
                <a:ea typeface="MS PGothic" charset="-128"/>
              </a:rPr>
              <a:t>Single file to log all the sales information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en-US" sz="2800" dirty="0">
                <a:ea typeface="MS PGothic" charset="-128"/>
              </a:rPr>
              <a:t>Easy to look up</a:t>
            </a:r>
          </a:p>
          <a:p>
            <a:endParaRPr lang="en-US" altLang="en-US" dirty="0">
              <a:ea typeface="MS PGothic" charset="-128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427163" y="3168650"/>
            <a:ext cx="2828925" cy="270351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400" dirty="0"/>
          </a:p>
          <a:p>
            <a:pPr algn="ctr">
              <a:defRPr/>
            </a:pPr>
            <a:r>
              <a:rPr lang="en-US" sz="2400" dirty="0"/>
              <a:t>Singleton</a:t>
            </a:r>
          </a:p>
          <a:p>
            <a:pPr algn="ctr">
              <a:defRPr/>
            </a:pPr>
            <a:endParaRPr lang="en-US" sz="2400" dirty="0"/>
          </a:p>
          <a:p>
            <a:pPr>
              <a:defRPr/>
            </a:pPr>
            <a:r>
              <a:rPr lang="en-US" sz="2400" u="sng" dirty="0" err="1"/>
              <a:t>inst</a:t>
            </a:r>
            <a:r>
              <a:rPr lang="en-US" sz="2400" u="sng" dirty="0"/>
              <a:t>: Singleton</a:t>
            </a:r>
          </a:p>
          <a:p>
            <a:pPr>
              <a:defRPr/>
            </a:pPr>
            <a:endParaRPr lang="en-US" sz="2400" dirty="0"/>
          </a:p>
          <a:p>
            <a:pPr>
              <a:defRPr/>
            </a:pPr>
            <a:r>
              <a:rPr lang="en-US" sz="2400" u="sng" dirty="0"/>
              <a:t>instance(): Singleton</a:t>
            </a:r>
          </a:p>
          <a:p>
            <a:pPr>
              <a:defRPr/>
            </a:pPr>
            <a:r>
              <a:rPr lang="en-US" sz="2400" dirty="0"/>
              <a:t>…</a:t>
            </a:r>
          </a:p>
          <a:p>
            <a:pPr>
              <a:defRPr/>
            </a:pPr>
            <a:endParaRPr lang="en-US" sz="2400" dirty="0"/>
          </a:p>
          <a:p>
            <a:pPr>
              <a:defRPr/>
            </a:pPr>
            <a:endParaRPr lang="en-US" sz="2400" dirty="0"/>
          </a:p>
        </p:txBody>
      </p:sp>
      <p:cxnSp>
        <p:nvCxnSpPr>
          <p:cNvPr id="11" name="Straight Connector 10"/>
          <p:cNvCxnSpPr>
            <a:cxnSpLocks noChangeShapeType="1"/>
          </p:cNvCxnSpPr>
          <p:nvPr/>
        </p:nvCxnSpPr>
        <p:spPr bwMode="auto">
          <a:xfrm flipH="1">
            <a:off x="1427163" y="3852863"/>
            <a:ext cx="2828925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" name="Straight Connector 12"/>
          <p:cNvCxnSpPr>
            <a:cxnSpLocks noChangeShapeType="1"/>
          </p:cNvCxnSpPr>
          <p:nvPr/>
        </p:nvCxnSpPr>
        <p:spPr bwMode="auto">
          <a:xfrm flipH="1">
            <a:off x="1427163" y="4516438"/>
            <a:ext cx="2828925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" name="Folded Corner 11"/>
          <p:cNvSpPr/>
          <p:nvPr/>
        </p:nvSpPr>
        <p:spPr>
          <a:xfrm>
            <a:off x="5470525" y="3168650"/>
            <a:ext cx="2916238" cy="2222500"/>
          </a:xfrm>
          <a:prstGeom prst="foldedCorne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sz="2000" dirty="0">
                <a:solidFill>
                  <a:schemeClr val="tx1"/>
                </a:solidFill>
              </a:rPr>
              <a:t>if </a:t>
            </a:r>
            <a:r>
              <a:rPr lang="en-US" sz="2000" dirty="0" err="1">
                <a:solidFill>
                  <a:schemeClr val="tx1"/>
                </a:solidFill>
              </a:rPr>
              <a:t>inst</a:t>
            </a:r>
            <a:r>
              <a:rPr lang="en-US" sz="2000" dirty="0">
                <a:solidFill>
                  <a:schemeClr val="tx1"/>
                </a:solidFill>
              </a:rPr>
              <a:t> == nil</a:t>
            </a:r>
          </a:p>
          <a:p>
            <a:pPr>
              <a:defRPr/>
            </a:pPr>
            <a:r>
              <a:rPr lang="en-US" sz="2000" dirty="0">
                <a:solidFill>
                  <a:schemeClr val="tx1"/>
                </a:solidFill>
              </a:rPr>
              <a:t>	</a:t>
            </a:r>
            <a:r>
              <a:rPr lang="en-US" sz="2000" dirty="0" err="1">
                <a:solidFill>
                  <a:schemeClr val="tx1"/>
                </a:solidFill>
              </a:rPr>
              <a:t>inst</a:t>
            </a:r>
            <a:r>
              <a:rPr lang="en-US" sz="2000" dirty="0">
                <a:solidFill>
                  <a:schemeClr val="tx1"/>
                </a:solidFill>
              </a:rPr>
              <a:t> = </a:t>
            </a:r>
            <a:r>
              <a:rPr lang="en-US" sz="2000" dirty="0" err="1">
                <a:solidFill>
                  <a:schemeClr val="tx1"/>
                </a:solidFill>
              </a:rPr>
              <a:t>Singleton.new</a:t>
            </a:r>
            <a:endParaRPr lang="en-US" sz="2000" dirty="0">
              <a:solidFill>
                <a:schemeClr val="tx1"/>
              </a:solidFill>
            </a:endParaRPr>
          </a:p>
          <a:p>
            <a:pPr>
              <a:defRPr/>
            </a:pPr>
            <a:r>
              <a:rPr lang="en-US" sz="2000" dirty="0">
                <a:solidFill>
                  <a:schemeClr val="tx1"/>
                </a:solidFill>
              </a:rPr>
              <a:t>end</a:t>
            </a:r>
          </a:p>
          <a:p>
            <a:pPr>
              <a:defRPr/>
            </a:pPr>
            <a:endParaRPr lang="en-US" sz="2000" dirty="0">
              <a:solidFill>
                <a:schemeClr val="tx1"/>
              </a:solidFill>
            </a:endParaRPr>
          </a:p>
          <a:p>
            <a:pPr>
              <a:defRPr/>
            </a:pPr>
            <a:r>
              <a:rPr lang="en-US" sz="2000" dirty="0">
                <a:solidFill>
                  <a:schemeClr val="tx1"/>
                </a:solidFill>
              </a:rPr>
              <a:t> return </a:t>
            </a:r>
            <a:r>
              <a:rPr lang="en-US" sz="2000" dirty="0" err="1">
                <a:solidFill>
                  <a:schemeClr val="tx1"/>
                </a:solidFill>
              </a:rPr>
              <a:t>inst</a:t>
            </a:r>
            <a:endParaRPr lang="en-US" sz="2000" dirty="0">
              <a:solidFill>
                <a:schemeClr val="tx1"/>
              </a:solidFill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 flipV="1">
            <a:off x="4149725" y="4029075"/>
            <a:ext cx="1320800" cy="823913"/>
          </a:xfrm>
          <a:prstGeom prst="line">
            <a:avLst/>
          </a:prstGeom>
          <a:ln w="50800">
            <a:solidFill>
              <a:schemeClr val="tx1"/>
            </a:solidFill>
            <a:prstDash val="sys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Implementing a Singleton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Ensure only one instance exists</a:t>
            </a:r>
          </a:p>
          <a:p>
            <a:r>
              <a:rPr lang="en-US" dirty="0"/>
              <a:t>Global access to instance</a:t>
            </a:r>
          </a:p>
          <a:p>
            <a:endParaRPr lang="en-US" dirty="0"/>
          </a:p>
          <a:p>
            <a:r>
              <a:rPr lang="en-US" dirty="0"/>
              <a:t>No inheritance, just modify the class</a:t>
            </a:r>
          </a:p>
          <a:p>
            <a:r>
              <a:rPr lang="en-US" dirty="0"/>
              <a:t>Static instance</a:t>
            </a:r>
          </a:p>
          <a:p>
            <a:r>
              <a:rPr lang="en-US" dirty="0"/>
              <a:t>Check if exists, if it does, return instance</a:t>
            </a:r>
          </a:p>
          <a:p>
            <a:r>
              <a:rPr lang="en-US" dirty="0"/>
              <a:t>If does not exist, create it and return instance</a:t>
            </a:r>
          </a:p>
          <a:p>
            <a:r>
              <a:rPr lang="en-US" dirty="0"/>
              <a:t>Private constructor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314039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78C278-8F8E-5241-B0C7-659E34E8BF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 Implementation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D46B446-91AF-A14F-A9E1-D7F4DE20F03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contrast="5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457200" y="2458288"/>
            <a:ext cx="7962562" cy="2932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99165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78C278-8F8E-5241-B0C7-659E34E8BF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C++ Implementation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5EB42FB-41B1-AD46-95DE-02CBCCFBCA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contras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91494" y="1185965"/>
            <a:ext cx="4961012" cy="5459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48109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0" y="0"/>
            <a:ext cx="9144000" cy="6858000"/>
          </a:xfrm>
        </p:spPr>
        <p:txBody>
          <a:bodyPr anchor="ctr"/>
          <a:lstStyle/>
          <a:p>
            <a:pPr marL="0" indent="0" algn="ctr">
              <a:buFont typeface="Arial" panose="020B0604020202020204" pitchFamily="34" charset="0"/>
              <a:buNone/>
              <a:defRPr/>
            </a:pPr>
            <a:r>
              <a:rPr lang="en-US" altLang="en-US" sz="4000" dirty="0"/>
              <a:t>Design problem:</a:t>
            </a:r>
          </a:p>
          <a:p>
            <a:pPr marL="0" indent="0" algn="ctr">
              <a:buFont typeface="Arial" panose="020B0604020202020204" pitchFamily="34" charset="0"/>
              <a:buNone/>
              <a:defRPr/>
            </a:pPr>
            <a:r>
              <a:rPr lang="en-US" altLang="en-US" sz="4000" dirty="0"/>
              <a:t> New Payment method</a:t>
            </a:r>
          </a:p>
          <a:p>
            <a:pPr>
              <a:buFont typeface="Arial" panose="020B0604020202020204" pitchFamily="34" charset="0"/>
              <a:buChar char="•"/>
              <a:defRPr/>
            </a:pPr>
            <a:endParaRPr lang="en-US" sz="4000"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MS PGothic" charset="-128"/>
              </a:rPr>
              <a:t>Goal: To Add Visa Debit Card and </a:t>
            </a:r>
            <a:r>
              <a:rPr lang="en-US" altLang="en-US" dirty="0" err="1">
                <a:ea typeface="MS PGothic" charset="-128"/>
              </a:rPr>
              <a:t>Paypal</a:t>
            </a:r>
            <a:br>
              <a:rPr lang="en-US" altLang="en-US" dirty="0">
                <a:ea typeface="MS PGothic" charset="-128"/>
              </a:rPr>
            </a:br>
            <a:endParaRPr lang="en-US" altLang="en-US" dirty="0">
              <a:ea typeface="MS PGothic" charset="-128"/>
            </a:endParaRPr>
          </a:p>
        </p:txBody>
      </p:sp>
      <p:pic>
        <p:nvPicPr>
          <p:cNvPr id="32771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75" y="1255713"/>
            <a:ext cx="8378825" cy="544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MS PGothic" charset="-128"/>
              </a:rPr>
              <a:t>Goal: To add </a:t>
            </a:r>
            <a:r>
              <a:rPr lang="en-US" altLang="en-US" dirty="0" err="1">
                <a:ea typeface="MS PGothic" charset="-128"/>
              </a:rPr>
              <a:t>VisaPay</a:t>
            </a:r>
            <a:endParaRPr lang="en-US" altLang="en-US" dirty="0">
              <a:ea typeface="MS PGothic" charset="-128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85800" y="1771650"/>
            <a:ext cx="3305175" cy="31623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800" dirty="0" err="1"/>
              <a:t>PaymentsController</a:t>
            </a:r>
            <a:endParaRPr lang="en-US" sz="2800" dirty="0"/>
          </a:p>
          <a:p>
            <a:pPr algn="ctr">
              <a:defRPr/>
            </a:pPr>
            <a:endParaRPr lang="en-US" sz="2800" dirty="0"/>
          </a:p>
          <a:p>
            <a:pPr algn="ctr">
              <a:defRPr/>
            </a:pPr>
            <a:endParaRPr lang="en-US" sz="2800" dirty="0"/>
          </a:p>
          <a:p>
            <a:pPr>
              <a:defRPr/>
            </a:pPr>
            <a:r>
              <a:rPr lang="en-US" sz="2800" dirty="0"/>
              <a:t>new</a:t>
            </a:r>
          </a:p>
          <a:p>
            <a:pPr>
              <a:defRPr/>
            </a:pPr>
            <a:r>
              <a:rPr lang="en-US" sz="2800" dirty="0"/>
              <a:t>create</a:t>
            </a:r>
          </a:p>
          <a:p>
            <a:pPr>
              <a:defRPr/>
            </a:pPr>
            <a:r>
              <a:rPr lang="en-US" sz="2800" dirty="0"/>
              <a:t>…</a:t>
            </a:r>
          </a:p>
          <a:p>
            <a:pPr algn="ctr">
              <a:defRPr/>
            </a:pPr>
            <a:endParaRPr lang="en-US" sz="2800" dirty="0"/>
          </a:p>
        </p:txBody>
      </p:sp>
      <p:sp>
        <p:nvSpPr>
          <p:cNvPr id="5" name="Rectangle 4"/>
          <p:cNvSpPr/>
          <p:nvPr/>
        </p:nvSpPr>
        <p:spPr>
          <a:xfrm>
            <a:off x="5343525" y="1771650"/>
            <a:ext cx="3228975" cy="31623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800" dirty="0" err="1"/>
              <a:t>DiningDollars</a:t>
            </a:r>
            <a:endParaRPr lang="en-US" sz="2800" dirty="0"/>
          </a:p>
          <a:p>
            <a:pPr algn="ctr">
              <a:defRPr/>
            </a:pPr>
            <a:endParaRPr lang="en-US" sz="2800" dirty="0"/>
          </a:p>
          <a:p>
            <a:pPr algn="ctr">
              <a:defRPr/>
            </a:pPr>
            <a:endParaRPr lang="en-US" sz="2800" dirty="0"/>
          </a:p>
          <a:p>
            <a:pPr>
              <a:defRPr/>
            </a:pPr>
            <a:r>
              <a:rPr lang="en-US" sz="2800" dirty="0"/>
              <a:t>charge(</a:t>
            </a:r>
            <a:r>
              <a:rPr lang="en-US" sz="2800" dirty="0" err="1"/>
              <a:t>uid</a:t>
            </a:r>
            <a:r>
              <a:rPr lang="en-US" sz="2800" dirty="0"/>
              <a:t>)</a:t>
            </a:r>
          </a:p>
          <a:p>
            <a:pPr algn="ctr">
              <a:defRPr/>
            </a:pPr>
            <a:endParaRPr lang="en-US" sz="2800" dirty="0"/>
          </a:p>
          <a:p>
            <a:pPr>
              <a:defRPr/>
            </a:pPr>
            <a:r>
              <a:rPr lang="en-US" sz="2800" dirty="0"/>
              <a:t>…</a:t>
            </a:r>
          </a:p>
          <a:p>
            <a:pPr algn="ctr">
              <a:defRPr/>
            </a:pPr>
            <a:endParaRPr lang="en-US" sz="2800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2397125"/>
            <a:ext cx="330517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685800" y="2940050"/>
            <a:ext cx="330517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5343525" y="2397125"/>
            <a:ext cx="322897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5343525" y="2917825"/>
            <a:ext cx="322897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ea typeface="MS PGothic" charset="-128"/>
              </a:rPr>
              <a:t>Benefits</a:t>
            </a:r>
          </a:p>
        </p:txBody>
      </p:sp>
      <p:sp>
        <p:nvSpPr>
          <p:cNvPr id="5123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 typeface="Arial" panose="020B0604020202020204" pitchFamily="34" charset="0"/>
              <a:buChar char="•"/>
              <a:defRPr/>
            </a:pPr>
            <a:r>
              <a:rPr lang="en-US" altLang="en-US" dirty="0"/>
              <a:t>Avoid re-inventing solutions</a:t>
            </a:r>
          </a:p>
          <a:p>
            <a:pPr eaLnBrk="1" hangingPunct="1">
              <a:buFont typeface="Arial" panose="020B0604020202020204" pitchFamily="34" charset="0"/>
              <a:buChar char="•"/>
              <a:defRPr/>
            </a:pPr>
            <a:r>
              <a:rPr lang="en-US" altLang="en-US" dirty="0"/>
              <a:t>Promotes quality</a:t>
            </a:r>
          </a:p>
          <a:p>
            <a:pPr lvl="1" eaLnBrk="1" hangingPunct="1">
              <a:buFont typeface="Arial" panose="020B0604020202020204" pitchFamily="34" charset="0"/>
              <a:buChar char="•"/>
              <a:defRPr/>
            </a:pPr>
            <a:r>
              <a:rPr lang="en-US" altLang="en-US" dirty="0"/>
              <a:t>Reusability, maintainability, etc.</a:t>
            </a:r>
          </a:p>
          <a:p>
            <a:pPr eaLnBrk="1" hangingPunct="1">
              <a:buFont typeface="Arial" panose="020B0604020202020204" pitchFamily="34" charset="0"/>
              <a:buChar char="•"/>
              <a:defRPr/>
            </a:pPr>
            <a:r>
              <a:rPr lang="en-US" altLang="en-US" dirty="0"/>
              <a:t>Facilitate communication</a:t>
            </a:r>
          </a:p>
          <a:p>
            <a:pPr eaLnBrk="1" hangingPunct="1">
              <a:buFont typeface="Arial" panose="020B0604020202020204" pitchFamily="34" charset="0"/>
              <a:buChar char="•"/>
              <a:defRPr/>
            </a:pPr>
            <a:endParaRPr lang="en-US" altLang="en-US" dirty="0"/>
          </a:p>
          <a:p>
            <a:pPr eaLnBrk="1" hangingPunct="1">
              <a:buFont typeface="Arial" panose="020B0604020202020204" pitchFamily="34" charset="0"/>
              <a:buChar char="•"/>
              <a:defRPr/>
            </a:pPr>
            <a:endParaRPr lang="en-US" altLang="en-US" dirty="0"/>
          </a:p>
          <a:p>
            <a:pPr eaLnBrk="1" hangingPunct="1">
              <a:buFont typeface="Arial" panose="020B0604020202020204" pitchFamily="34" charset="0"/>
              <a:buChar char="•"/>
              <a:defRPr/>
            </a:pPr>
            <a:r>
              <a:rPr lang="en-US" altLang="en-US" dirty="0">
                <a:solidFill>
                  <a:srgbClr val="00EC66"/>
                </a:solidFill>
              </a:rPr>
              <a:t>Good to know for interviews!</a:t>
            </a:r>
          </a:p>
          <a:p>
            <a:pPr eaLnBrk="1" hangingPunct="1">
              <a:buFont typeface="Arial" panose="020B0604020202020204" pitchFamily="34" charset="0"/>
              <a:buChar char="•"/>
              <a:defRPr/>
            </a:pPr>
            <a:endParaRPr lang="en-US" altLang="en-US" dirty="0"/>
          </a:p>
          <a:p>
            <a:pPr marL="0" indent="0" eaLnBrk="1" hangingPunct="1">
              <a:buFont typeface="Arial" panose="020B0604020202020204" pitchFamily="34" charset="0"/>
              <a:buNone/>
              <a:defRPr/>
            </a:pPr>
            <a:endParaRPr lang="en-US" altLang="en-US" dirty="0"/>
          </a:p>
          <a:p>
            <a:pPr eaLnBrk="1" hangingPunct="1">
              <a:buFont typeface="Arial" panose="020B0604020202020204" pitchFamily="34" charset="0"/>
              <a:buChar char="•"/>
              <a:defRPr/>
            </a:pPr>
            <a:endParaRPr lang="en-US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000" dirty="0">
                <a:ea typeface="MS PGothic" charset="-128"/>
              </a:rPr>
              <a:t>Solution: Adapter</a:t>
            </a:r>
          </a:p>
        </p:txBody>
      </p:sp>
      <p:sp>
        <p:nvSpPr>
          <p:cNvPr id="34819" name="Content Placeholder 2"/>
          <p:cNvSpPr>
            <a:spLocks noGrp="1"/>
          </p:cNvSpPr>
          <p:nvPr>
            <p:ph idx="1"/>
          </p:nvPr>
        </p:nvSpPr>
        <p:spPr>
          <a:xfrm>
            <a:off x="457200" y="1500188"/>
            <a:ext cx="8229600" cy="4525962"/>
          </a:xfrm>
        </p:spPr>
        <p:txBody>
          <a:bodyPr/>
          <a:lstStyle/>
          <a:p>
            <a:r>
              <a:rPr lang="en-US" altLang="en-US" dirty="0">
                <a:ea typeface="MS PGothic" charset="-128"/>
              </a:rPr>
              <a:t>Interface which bridge a gap in payment methods</a:t>
            </a:r>
          </a:p>
          <a:p>
            <a:r>
              <a:rPr lang="en-US" altLang="en-US" dirty="0">
                <a:ea typeface="MS PGothic" charset="-128"/>
              </a:rPr>
              <a:t>Key objects are Target, Adapter and </a:t>
            </a:r>
            <a:r>
              <a:rPr lang="en-US" altLang="en-US" dirty="0" err="1">
                <a:ea typeface="MS PGothic" charset="-128"/>
              </a:rPr>
              <a:t>Adaptee</a:t>
            </a:r>
            <a:endParaRPr lang="en-US" altLang="en-US" dirty="0">
              <a:ea typeface="MS PGothic" charset="-128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14313" y="2981325"/>
            <a:ext cx="1947862" cy="7810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800" dirty="0"/>
          </a:p>
          <a:p>
            <a:pPr algn="ctr">
              <a:defRPr/>
            </a:pPr>
            <a:endParaRPr lang="en-US" sz="2800" dirty="0"/>
          </a:p>
          <a:p>
            <a:pPr algn="ctr">
              <a:defRPr/>
            </a:pPr>
            <a:r>
              <a:rPr lang="en-US" sz="2800" dirty="0"/>
              <a:t>Client</a:t>
            </a:r>
          </a:p>
          <a:p>
            <a:pPr algn="ctr">
              <a:defRPr/>
            </a:pPr>
            <a:endParaRPr lang="en-US" dirty="0"/>
          </a:p>
          <a:p>
            <a:pPr algn="ctr">
              <a:defRPr/>
            </a:pPr>
            <a:endParaRPr lang="en-US" dirty="0"/>
          </a:p>
          <a:p>
            <a:pPr algn="ctr">
              <a:defRPr/>
            </a:pP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384550" y="2878138"/>
            <a:ext cx="1947863" cy="127158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800" dirty="0"/>
              <a:t>Target</a:t>
            </a:r>
          </a:p>
          <a:p>
            <a:pPr algn="ctr">
              <a:defRPr/>
            </a:pPr>
            <a:endParaRPr lang="en-US" dirty="0"/>
          </a:p>
          <a:p>
            <a:pPr>
              <a:defRPr/>
            </a:pPr>
            <a:r>
              <a:rPr lang="en-US" sz="2800" dirty="0"/>
              <a:t>Request()</a:t>
            </a:r>
          </a:p>
          <a:p>
            <a:pPr algn="ctr">
              <a:defRPr/>
            </a:pP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328988" y="5094288"/>
            <a:ext cx="1946275" cy="127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800" dirty="0"/>
              <a:t>Adapter</a:t>
            </a:r>
          </a:p>
          <a:p>
            <a:pPr algn="ctr">
              <a:defRPr/>
            </a:pPr>
            <a:endParaRPr lang="en-US" dirty="0"/>
          </a:p>
          <a:p>
            <a:pPr>
              <a:defRPr/>
            </a:pPr>
            <a:r>
              <a:rPr lang="en-US" sz="2800" dirty="0"/>
              <a:t>Request()</a:t>
            </a:r>
          </a:p>
          <a:p>
            <a:pPr algn="ctr">
              <a:defRPr/>
            </a:pP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6242050" y="5075238"/>
            <a:ext cx="2698750" cy="127158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800" dirty="0" err="1"/>
              <a:t>Adaptee</a:t>
            </a:r>
            <a:endParaRPr lang="en-US" sz="2800" dirty="0"/>
          </a:p>
          <a:p>
            <a:pPr algn="ctr">
              <a:defRPr/>
            </a:pPr>
            <a:endParaRPr lang="en-US" dirty="0"/>
          </a:p>
          <a:p>
            <a:pPr>
              <a:defRPr/>
            </a:pPr>
            <a:r>
              <a:rPr lang="en-US" sz="2800" dirty="0" err="1"/>
              <a:t>SpecificRequest</a:t>
            </a:r>
            <a:r>
              <a:rPr lang="en-US" sz="2800" dirty="0"/>
              <a:t>()</a:t>
            </a:r>
          </a:p>
          <a:p>
            <a:pPr algn="ctr">
              <a:defRPr/>
            </a:pPr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3384550" y="3352800"/>
            <a:ext cx="1947863" cy="1905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3340100" y="5535613"/>
            <a:ext cx="1947863" cy="1905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6242050" y="5554663"/>
            <a:ext cx="269875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2162175" y="3394075"/>
            <a:ext cx="1141413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5287963" y="5741988"/>
            <a:ext cx="930275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/>
          <p:cNvCxnSpPr>
            <a:stCxn id="5" idx="2"/>
          </p:cNvCxnSpPr>
          <p:nvPr/>
        </p:nvCxnSpPr>
        <p:spPr>
          <a:xfrm>
            <a:off x="4358482" y="4149725"/>
            <a:ext cx="3968" cy="944563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Isosceles Triangle 8"/>
          <p:cNvSpPr/>
          <p:nvPr/>
        </p:nvSpPr>
        <p:spPr>
          <a:xfrm>
            <a:off x="4110832" y="4140200"/>
            <a:ext cx="495300" cy="355600"/>
          </a:xfrm>
          <a:prstGeom prst="triangl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762000" y="215900"/>
            <a:ext cx="2489200" cy="71278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800" dirty="0"/>
          </a:p>
          <a:p>
            <a:pPr algn="ctr">
              <a:defRPr/>
            </a:pPr>
            <a:endParaRPr lang="en-US" sz="2800" dirty="0"/>
          </a:p>
          <a:p>
            <a:pPr algn="ctr">
              <a:defRPr/>
            </a:pPr>
            <a:r>
              <a:rPr lang="en-US" altLang="en-US" sz="2200" dirty="0" err="1"/>
              <a:t>PaymentsController</a:t>
            </a:r>
            <a:endParaRPr lang="en-US" sz="2200" dirty="0"/>
          </a:p>
          <a:p>
            <a:pPr algn="ctr">
              <a:defRPr/>
            </a:pPr>
            <a:endParaRPr lang="en-US" dirty="0"/>
          </a:p>
          <a:p>
            <a:pPr algn="ctr">
              <a:defRPr/>
            </a:pPr>
            <a:endParaRPr lang="en-US" dirty="0"/>
          </a:p>
          <a:p>
            <a:pPr algn="ctr">
              <a:defRPr/>
            </a:pP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251325" y="131763"/>
            <a:ext cx="2587625" cy="123031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200" dirty="0" err="1"/>
              <a:t>PaymentProcessor</a:t>
            </a:r>
            <a:endParaRPr lang="en-US" sz="2200" dirty="0"/>
          </a:p>
          <a:p>
            <a:pPr algn="ctr">
              <a:defRPr/>
            </a:pPr>
            <a:endParaRPr lang="en-US" sz="2200" dirty="0"/>
          </a:p>
          <a:p>
            <a:pPr>
              <a:defRPr/>
            </a:pPr>
            <a:r>
              <a:rPr lang="en-US" sz="2200" dirty="0" err="1"/>
              <a:t>process_payment</a:t>
            </a:r>
            <a:r>
              <a:rPr lang="en-US" sz="2200" dirty="0"/>
              <a:t>()</a:t>
            </a:r>
          </a:p>
          <a:p>
            <a:pPr algn="ctr">
              <a:defRPr/>
            </a:pPr>
            <a:endParaRPr lang="en-US" sz="2200" dirty="0"/>
          </a:p>
        </p:txBody>
      </p:sp>
      <p:sp>
        <p:nvSpPr>
          <p:cNvPr id="7" name="Rectangle 6"/>
          <p:cNvSpPr/>
          <p:nvPr/>
        </p:nvSpPr>
        <p:spPr>
          <a:xfrm>
            <a:off x="6584950" y="4972050"/>
            <a:ext cx="2136775" cy="17430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200" dirty="0"/>
              <a:t>…</a:t>
            </a:r>
          </a:p>
          <a:p>
            <a:pPr algn="ctr">
              <a:defRPr/>
            </a:pPr>
            <a:endParaRPr lang="en-US" sz="2200" dirty="0"/>
          </a:p>
          <a:p>
            <a:pPr algn="ctr">
              <a:defRPr/>
            </a:pPr>
            <a:endParaRPr lang="en-US" sz="2200" dirty="0"/>
          </a:p>
          <a:p>
            <a:pPr>
              <a:defRPr/>
            </a:pPr>
            <a:r>
              <a:rPr lang="en-US" sz="2200" dirty="0"/>
              <a:t>…</a:t>
            </a:r>
          </a:p>
          <a:p>
            <a:pPr algn="ctr">
              <a:defRPr/>
            </a:pPr>
            <a:endParaRPr lang="en-US" sz="2200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4238625" y="644525"/>
            <a:ext cx="260032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6569075" y="5487988"/>
            <a:ext cx="215265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3279775" y="749300"/>
            <a:ext cx="958850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3251200" y="4981575"/>
            <a:ext cx="2905125" cy="17335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200" dirty="0" err="1"/>
              <a:t>VisaPay</a:t>
            </a:r>
            <a:endParaRPr lang="en-US" sz="2200" dirty="0"/>
          </a:p>
          <a:p>
            <a:pPr algn="ctr">
              <a:defRPr/>
            </a:pPr>
            <a:endParaRPr lang="en-US" sz="2200" dirty="0"/>
          </a:p>
          <a:p>
            <a:pPr algn="ctr">
              <a:defRPr/>
            </a:pPr>
            <a:endParaRPr lang="en-US" sz="2200" dirty="0"/>
          </a:p>
          <a:p>
            <a:pPr>
              <a:defRPr/>
            </a:pPr>
            <a:r>
              <a:rPr lang="en-US" sz="2200" dirty="0"/>
              <a:t>pay(</a:t>
            </a:r>
            <a:r>
              <a:rPr lang="en-US" sz="2200" dirty="0" err="1"/>
              <a:t>debitcard</a:t>
            </a:r>
            <a:r>
              <a:rPr lang="en-US" sz="2200" dirty="0"/>
              <a:t>, </a:t>
            </a:r>
            <a:r>
              <a:rPr lang="en-US" sz="2200" dirty="0" err="1"/>
              <a:t>cvv</a:t>
            </a:r>
            <a:r>
              <a:rPr lang="en-US" sz="2200" dirty="0"/>
              <a:t>, </a:t>
            </a:r>
            <a:r>
              <a:rPr lang="en-US" sz="2200" dirty="0" err="1"/>
              <a:t>exp</a:t>
            </a:r>
            <a:r>
              <a:rPr lang="en-US" sz="2200" dirty="0"/>
              <a:t>)</a:t>
            </a:r>
          </a:p>
          <a:p>
            <a:pPr algn="ctr">
              <a:defRPr/>
            </a:pPr>
            <a:endParaRPr lang="en-US" sz="2200" dirty="0"/>
          </a:p>
        </p:txBody>
      </p:sp>
      <p:cxnSp>
        <p:nvCxnSpPr>
          <p:cNvPr id="20" name="Straight Connector 19"/>
          <p:cNvCxnSpPr/>
          <p:nvPr/>
        </p:nvCxnSpPr>
        <p:spPr>
          <a:xfrm>
            <a:off x="3251200" y="5508625"/>
            <a:ext cx="290512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388938" y="4972050"/>
            <a:ext cx="2432050" cy="17335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200" dirty="0" err="1"/>
              <a:t>DiningDollars</a:t>
            </a:r>
            <a:endParaRPr lang="en-US" sz="2200" dirty="0"/>
          </a:p>
          <a:p>
            <a:pPr>
              <a:defRPr/>
            </a:pPr>
            <a:endParaRPr lang="en-US" sz="2200" dirty="0"/>
          </a:p>
          <a:p>
            <a:pPr>
              <a:defRPr/>
            </a:pPr>
            <a:endParaRPr lang="en-US" sz="2200" dirty="0"/>
          </a:p>
          <a:p>
            <a:pPr>
              <a:defRPr/>
            </a:pPr>
            <a:r>
              <a:rPr lang="en-US" sz="2200" dirty="0"/>
              <a:t>charge(</a:t>
            </a:r>
            <a:r>
              <a:rPr lang="en-US" sz="2200" dirty="0" err="1"/>
              <a:t>uid</a:t>
            </a:r>
            <a:r>
              <a:rPr lang="en-US" sz="2200" dirty="0"/>
              <a:t>)</a:t>
            </a:r>
          </a:p>
          <a:p>
            <a:pPr algn="ctr">
              <a:defRPr/>
            </a:pPr>
            <a:endParaRPr lang="en-US" sz="2200" dirty="0"/>
          </a:p>
        </p:txBody>
      </p:sp>
      <p:cxnSp>
        <p:nvCxnSpPr>
          <p:cNvPr id="22" name="Straight Connector 21"/>
          <p:cNvCxnSpPr/>
          <p:nvPr/>
        </p:nvCxnSpPr>
        <p:spPr>
          <a:xfrm>
            <a:off x="388938" y="5508625"/>
            <a:ext cx="243205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285750" y="2503488"/>
            <a:ext cx="2636838" cy="165258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200" dirty="0" err="1"/>
              <a:t>DiningDollarsAdapter</a:t>
            </a:r>
            <a:endParaRPr lang="en-US" sz="2200" dirty="0"/>
          </a:p>
          <a:p>
            <a:pPr algn="ctr">
              <a:defRPr/>
            </a:pPr>
            <a:endParaRPr lang="en-US" sz="2200" dirty="0"/>
          </a:p>
          <a:p>
            <a:pPr>
              <a:defRPr/>
            </a:pPr>
            <a:endParaRPr lang="en-US" sz="2200" dirty="0"/>
          </a:p>
          <a:p>
            <a:pPr>
              <a:defRPr/>
            </a:pPr>
            <a:r>
              <a:rPr lang="en-US" sz="2200" dirty="0" err="1"/>
              <a:t>process_payment</a:t>
            </a:r>
            <a:r>
              <a:rPr lang="en-US" sz="2200" dirty="0"/>
              <a:t>()</a:t>
            </a:r>
          </a:p>
          <a:p>
            <a:pPr algn="ctr">
              <a:defRPr/>
            </a:pPr>
            <a:endParaRPr lang="en-US" sz="2200" dirty="0"/>
          </a:p>
        </p:txBody>
      </p:sp>
      <p:sp>
        <p:nvSpPr>
          <p:cNvPr id="30" name="Rectangle 29"/>
          <p:cNvSpPr/>
          <p:nvPr/>
        </p:nvSpPr>
        <p:spPr>
          <a:xfrm>
            <a:off x="3721100" y="2495550"/>
            <a:ext cx="2435225" cy="165258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200" dirty="0" err="1"/>
              <a:t>VisaPayAdapter</a:t>
            </a:r>
            <a:endParaRPr lang="en-US" sz="2200" dirty="0"/>
          </a:p>
          <a:p>
            <a:pPr algn="ctr">
              <a:defRPr/>
            </a:pPr>
            <a:endParaRPr lang="en-US" sz="2200" dirty="0"/>
          </a:p>
          <a:p>
            <a:pPr>
              <a:defRPr/>
            </a:pPr>
            <a:endParaRPr lang="en-US" sz="2200" dirty="0"/>
          </a:p>
          <a:p>
            <a:pPr>
              <a:defRPr/>
            </a:pPr>
            <a:r>
              <a:rPr lang="en-US" sz="2200" dirty="0" err="1"/>
              <a:t>process_payment</a:t>
            </a:r>
            <a:r>
              <a:rPr lang="en-US" sz="2200" dirty="0"/>
              <a:t>()</a:t>
            </a:r>
          </a:p>
          <a:p>
            <a:pPr algn="ctr">
              <a:defRPr/>
            </a:pPr>
            <a:endParaRPr lang="en-US" sz="2200" dirty="0"/>
          </a:p>
        </p:txBody>
      </p:sp>
      <p:cxnSp>
        <p:nvCxnSpPr>
          <p:cNvPr id="34" name="Straight Connector 33"/>
          <p:cNvCxnSpPr/>
          <p:nvPr/>
        </p:nvCxnSpPr>
        <p:spPr>
          <a:xfrm>
            <a:off x="285750" y="2959100"/>
            <a:ext cx="263683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285750" y="3365500"/>
            <a:ext cx="263683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3721100" y="2959100"/>
            <a:ext cx="243522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30" idx="1"/>
            <a:endCxn id="30" idx="3"/>
          </p:cNvCxnSpPr>
          <p:nvPr/>
        </p:nvCxnSpPr>
        <p:spPr>
          <a:xfrm>
            <a:off x="3721100" y="3321050"/>
            <a:ext cx="243522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>
            <a:off x="1528763" y="4175125"/>
            <a:ext cx="0" cy="796925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>
            <a:off x="4552950" y="4175125"/>
            <a:ext cx="0" cy="80645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>
            <a:off x="7577138" y="4175125"/>
            <a:ext cx="12700" cy="796925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V="1">
            <a:off x="5086350" y="1362075"/>
            <a:ext cx="0" cy="1141413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1604963" y="2030413"/>
            <a:ext cx="5984875" cy="7937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 flipH="1" flipV="1">
            <a:off x="7577138" y="2038350"/>
            <a:ext cx="12700" cy="465138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 flipH="1" flipV="1">
            <a:off x="1609725" y="2049463"/>
            <a:ext cx="4763" cy="434975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388938" y="5956300"/>
            <a:ext cx="243205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>
            <a:off x="3279775" y="5956300"/>
            <a:ext cx="287655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6584950" y="5956300"/>
            <a:ext cx="213677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/>
          <p:cNvSpPr/>
          <p:nvPr/>
        </p:nvSpPr>
        <p:spPr>
          <a:xfrm>
            <a:off x="6569075" y="2522538"/>
            <a:ext cx="2014538" cy="165258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200" dirty="0"/>
              <a:t>…</a:t>
            </a:r>
          </a:p>
          <a:p>
            <a:pPr algn="ctr">
              <a:defRPr/>
            </a:pPr>
            <a:endParaRPr lang="en-US" sz="2200" dirty="0"/>
          </a:p>
          <a:p>
            <a:pPr>
              <a:defRPr/>
            </a:pPr>
            <a:endParaRPr lang="en-US" sz="2200" dirty="0"/>
          </a:p>
          <a:p>
            <a:pPr>
              <a:defRPr/>
            </a:pPr>
            <a:r>
              <a:rPr lang="en-US" sz="2200" dirty="0"/>
              <a:t>…</a:t>
            </a:r>
          </a:p>
          <a:p>
            <a:pPr algn="ctr">
              <a:defRPr/>
            </a:pPr>
            <a:endParaRPr lang="en-US" sz="2200" dirty="0"/>
          </a:p>
        </p:txBody>
      </p:sp>
      <p:cxnSp>
        <p:nvCxnSpPr>
          <p:cNvPr id="40" name="Straight Connector 39"/>
          <p:cNvCxnSpPr/>
          <p:nvPr/>
        </p:nvCxnSpPr>
        <p:spPr>
          <a:xfrm>
            <a:off x="6569075" y="2959100"/>
            <a:ext cx="201453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endCxn id="39" idx="3"/>
          </p:cNvCxnSpPr>
          <p:nvPr/>
        </p:nvCxnSpPr>
        <p:spPr>
          <a:xfrm>
            <a:off x="6569075" y="3328988"/>
            <a:ext cx="2014538" cy="2063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Isosceles Triangle 1"/>
          <p:cNvSpPr/>
          <p:nvPr/>
        </p:nvSpPr>
        <p:spPr>
          <a:xfrm>
            <a:off x="4876800" y="1362075"/>
            <a:ext cx="419100" cy="304800"/>
          </a:xfrm>
          <a:prstGeom prst="triangl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000" dirty="0">
                <a:ea typeface="MS PGothic" charset="-128"/>
              </a:rPr>
              <a:t>Control Flow</a:t>
            </a:r>
            <a:br>
              <a:rPr lang="en-US" altLang="en-US" sz="4000" dirty="0">
                <a:ea typeface="MS PGothic" charset="-128"/>
              </a:rPr>
            </a:br>
            <a:endParaRPr lang="en-US" altLang="en-US" sz="4000" dirty="0">
              <a:ea typeface="MS PGothic" charset="-128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88913" y="1181100"/>
            <a:ext cx="2982912" cy="6064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 err="1"/>
              <a:t>PaymentsController</a:t>
            </a:r>
            <a:endParaRPr lang="en-US" sz="2400" dirty="0"/>
          </a:p>
        </p:txBody>
      </p:sp>
      <p:sp>
        <p:nvSpPr>
          <p:cNvPr id="5" name="Rectangle 4"/>
          <p:cNvSpPr/>
          <p:nvPr/>
        </p:nvSpPr>
        <p:spPr>
          <a:xfrm>
            <a:off x="3436938" y="1181100"/>
            <a:ext cx="2459037" cy="6096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 err="1"/>
              <a:t>VisaPayAdapter</a:t>
            </a:r>
            <a:endParaRPr lang="en-US" sz="2400" dirty="0"/>
          </a:p>
        </p:txBody>
      </p:sp>
      <p:sp>
        <p:nvSpPr>
          <p:cNvPr id="6" name="Rectangle 5"/>
          <p:cNvSpPr/>
          <p:nvPr/>
        </p:nvSpPr>
        <p:spPr>
          <a:xfrm>
            <a:off x="6151563" y="1173163"/>
            <a:ext cx="2860675" cy="63023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 err="1"/>
              <a:t>VisaPay</a:t>
            </a:r>
            <a:endParaRPr lang="en-US" sz="2400" dirty="0"/>
          </a:p>
        </p:txBody>
      </p:sp>
      <p:cxnSp>
        <p:nvCxnSpPr>
          <p:cNvPr id="4" name="Straight Connector 3"/>
          <p:cNvCxnSpPr>
            <a:stCxn id="6" idx="2"/>
          </p:cNvCxnSpPr>
          <p:nvPr/>
        </p:nvCxnSpPr>
        <p:spPr>
          <a:xfrm>
            <a:off x="7581900" y="1803400"/>
            <a:ext cx="17463" cy="45974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611688" y="1787525"/>
            <a:ext cx="0" cy="448468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465263" y="1790700"/>
            <a:ext cx="0" cy="46101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22225" y="2611438"/>
            <a:ext cx="1209675" cy="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4810125" y="3290888"/>
            <a:ext cx="2546350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1727200" y="5019675"/>
            <a:ext cx="2597150" cy="0"/>
          </a:xfrm>
          <a:prstGeom prst="straightConnector1">
            <a:avLst/>
          </a:prstGeom>
          <a:ln w="762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1746250" y="2914650"/>
            <a:ext cx="2578100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>
            <a:off x="4810125" y="4410075"/>
            <a:ext cx="2546350" cy="0"/>
          </a:xfrm>
          <a:prstGeom prst="straightConnector1">
            <a:avLst/>
          </a:prstGeom>
          <a:ln w="762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 flipV="1">
            <a:off x="22225" y="5757526"/>
            <a:ext cx="1195389" cy="24149"/>
          </a:xfrm>
          <a:prstGeom prst="straightConnector1">
            <a:avLst/>
          </a:prstGeom>
          <a:ln w="762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1231900" y="2160588"/>
            <a:ext cx="495300" cy="389731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4324350" y="2433638"/>
            <a:ext cx="485775" cy="30384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7356475" y="2965450"/>
            <a:ext cx="485775" cy="1701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6882" name="TextBox 25608"/>
          <p:cNvSpPr txBox="1">
            <a:spLocks noChangeArrowheads="1"/>
          </p:cNvSpPr>
          <p:nvPr/>
        </p:nvSpPr>
        <p:spPr bwMode="auto">
          <a:xfrm>
            <a:off x="22225" y="2074863"/>
            <a:ext cx="10033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MS PGothic" charset="-128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MS PGothic" charset="-128"/>
              </a:defRPr>
            </a:lvl3pPr>
            <a:lvl4pPr marL="1600200" indent="-228600">
              <a:spcBef>
                <a:spcPct val="20000"/>
              </a:spcBef>
              <a:buFont typeface="Arial" charset="0"/>
              <a:defRPr sz="2000">
                <a:solidFill>
                  <a:schemeClr val="tx1"/>
                </a:solidFill>
                <a:latin typeface="Calibri" charset="0"/>
                <a:ea typeface="MS PGothic" charset="-128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MS PGothic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MS PGothic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MS PGothic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MS PGothic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MS PGothic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 dirty="0"/>
              <a:t>create</a:t>
            </a:r>
          </a:p>
        </p:txBody>
      </p:sp>
      <p:sp>
        <p:nvSpPr>
          <p:cNvPr id="36883" name="TextBox 41"/>
          <p:cNvSpPr txBox="1">
            <a:spLocks noChangeArrowheads="1"/>
          </p:cNvSpPr>
          <p:nvPr/>
        </p:nvSpPr>
        <p:spPr bwMode="auto">
          <a:xfrm>
            <a:off x="1809750" y="2390775"/>
            <a:ext cx="239236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MS PGothic" charset="-128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MS PGothic" charset="-128"/>
              </a:defRPr>
            </a:lvl3pPr>
            <a:lvl4pPr marL="1600200" indent="-228600">
              <a:spcBef>
                <a:spcPct val="20000"/>
              </a:spcBef>
              <a:buFont typeface="Arial" charset="0"/>
              <a:defRPr sz="2000">
                <a:solidFill>
                  <a:schemeClr val="tx1"/>
                </a:solidFill>
                <a:latin typeface="Calibri" charset="0"/>
                <a:ea typeface="MS PGothic" charset="-128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MS PGothic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MS PGothic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MS PGothic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MS PGothic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MS PGothic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/>
              <a:t>process_payment</a:t>
            </a:r>
          </a:p>
        </p:txBody>
      </p:sp>
      <p:sp>
        <p:nvSpPr>
          <p:cNvPr id="36884" name="TextBox 42"/>
          <p:cNvSpPr txBox="1">
            <a:spLocks noChangeArrowheads="1"/>
          </p:cNvSpPr>
          <p:nvPr/>
        </p:nvSpPr>
        <p:spPr bwMode="auto">
          <a:xfrm>
            <a:off x="5470525" y="2763838"/>
            <a:ext cx="627063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MS PGothic" charset="-128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MS PGothic" charset="-128"/>
              </a:defRPr>
            </a:lvl3pPr>
            <a:lvl4pPr marL="1600200" indent="-228600">
              <a:spcBef>
                <a:spcPct val="20000"/>
              </a:spcBef>
              <a:buFont typeface="Arial" charset="0"/>
              <a:defRPr sz="2000">
                <a:solidFill>
                  <a:schemeClr val="tx1"/>
                </a:solidFill>
                <a:latin typeface="Calibri" charset="0"/>
                <a:ea typeface="MS PGothic" charset="-128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MS PGothic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MS PGothic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MS PGothic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MS PGothic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MS PGothic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/>
              <a:t>pay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6673593" y="3544762"/>
            <a:ext cx="1851537" cy="581842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000" dirty="0">
                <a:solidFill>
                  <a:schemeClr val="bg1"/>
                </a:solidFill>
              </a:rPr>
              <a:t>Visa processes the payment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000" dirty="0">
                <a:ea typeface="MS PGothic" charset="-128"/>
              </a:rPr>
              <a:t>Goal: Implement Adapter Pattern</a:t>
            </a:r>
          </a:p>
        </p:txBody>
      </p:sp>
      <p:sp>
        <p:nvSpPr>
          <p:cNvPr id="3789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 err="1">
                <a:ea typeface="MS PGothic" charset="-128"/>
              </a:rPr>
              <a:t>PaymentsController</a:t>
            </a:r>
            <a:endParaRPr lang="en-US" altLang="en-US" dirty="0">
              <a:ea typeface="MS PGothic" charset="-128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en-US" dirty="0">
                <a:ea typeface="MS PGothic" charset="-128"/>
              </a:rPr>
              <a:t>“create” method call the adapter based on the input type </a:t>
            </a:r>
          </a:p>
          <a:p>
            <a:pPr lvl="1"/>
            <a:endParaRPr lang="en-US" altLang="en-US" dirty="0">
              <a:ea typeface="MS PGothic" charset="-128"/>
            </a:endParaRPr>
          </a:p>
          <a:p>
            <a:r>
              <a:rPr lang="en-US" altLang="en-US" dirty="0" err="1">
                <a:ea typeface="MS PGothic" charset="-128"/>
              </a:rPr>
              <a:t>VisaPayAdapter</a:t>
            </a:r>
            <a:endParaRPr lang="en-US" altLang="en-US" dirty="0">
              <a:ea typeface="MS PGothic" charset="-128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en-US" dirty="0">
                <a:ea typeface="MS PGothic" charset="-128"/>
              </a:rPr>
              <a:t>defines “</a:t>
            </a:r>
            <a:r>
              <a:rPr lang="en-US" altLang="en-US" dirty="0" err="1">
                <a:ea typeface="MS PGothic" charset="-128"/>
              </a:rPr>
              <a:t>process_payments</a:t>
            </a:r>
            <a:r>
              <a:rPr lang="en-US" altLang="en-US" dirty="0">
                <a:ea typeface="MS PGothic" charset="-128"/>
              </a:rPr>
              <a:t>” inherited from the </a:t>
            </a:r>
            <a:r>
              <a:rPr lang="en-US" altLang="en-US" dirty="0" err="1">
                <a:ea typeface="MS PGothic" charset="-128"/>
              </a:rPr>
              <a:t>PaymentProcessor</a:t>
            </a:r>
            <a:endParaRPr lang="en-US" altLang="en-US" dirty="0">
              <a:ea typeface="MS PGothic" charset="-128"/>
            </a:endParaRPr>
          </a:p>
          <a:p>
            <a:pPr lvl="1"/>
            <a:endParaRPr lang="en-US" altLang="en-US" dirty="0">
              <a:ea typeface="MS PGothic" charset="-128"/>
            </a:endParaRPr>
          </a:p>
          <a:p>
            <a:r>
              <a:rPr lang="en-US" altLang="en-US" dirty="0" err="1">
                <a:ea typeface="MS PGothic" charset="-128"/>
              </a:rPr>
              <a:t>VisaPay</a:t>
            </a:r>
            <a:endParaRPr lang="en-US" altLang="en-US" dirty="0">
              <a:ea typeface="MS PGothic" charset="-128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en-US" dirty="0">
                <a:ea typeface="MS PGothic" charset="-128"/>
              </a:rPr>
              <a:t>defines pay(</a:t>
            </a:r>
            <a:r>
              <a:rPr lang="en-US" altLang="en-US" dirty="0" err="1">
                <a:ea typeface="MS PGothic" charset="-128"/>
              </a:rPr>
              <a:t>creditcard</a:t>
            </a:r>
            <a:r>
              <a:rPr lang="en-US" altLang="en-US" dirty="0">
                <a:ea typeface="MS PGothic" charset="-128"/>
              </a:rPr>
              <a:t>, </a:t>
            </a:r>
            <a:r>
              <a:rPr lang="en-US" altLang="en-US" dirty="0" err="1">
                <a:ea typeface="MS PGothic" charset="-128"/>
              </a:rPr>
              <a:t>cvv</a:t>
            </a:r>
            <a:r>
              <a:rPr lang="en-US" altLang="en-US" dirty="0">
                <a:ea typeface="MS PGothic" charset="-128"/>
              </a:rPr>
              <a:t>, </a:t>
            </a:r>
            <a:r>
              <a:rPr lang="en-US" altLang="en-US" dirty="0" err="1">
                <a:ea typeface="MS PGothic" charset="-128"/>
              </a:rPr>
              <a:t>exp</a:t>
            </a:r>
            <a:r>
              <a:rPr lang="en-US" altLang="en-US" dirty="0">
                <a:ea typeface="MS PGothic" charset="-128"/>
              </a:rPr>
              <a:t>) saves the information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48F9FC-BBC4-1D47-8E6A-264D37AE2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Benefits of the Adapter pattern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25C8DD-6314-354D-83EF-CB65F73400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Bridges classes that can’t work together</a:t>
            </a:r>
          </a:p>
          <a:p>
            <a:r>
              <a:rPr lang="en-US" dirty="0"/>
              <a:t>Easy to code: wraps existing class with a new class</a:t>
            </a:r>
          </a:p>
          <a:p>
            <a:r>
              <a:rPr lang="en-US" dirty="0"/>
              <a:t>Enables code reuse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084531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000" dirty="0">
                <a:ea typeface="MS PGothic" charset="-128"/>
              </a:rPr>
              <a:t>Summary</a:t>
            </a:r>
          </a:p>
        </p:txBody>
      </p:sp>
      <p:sp>
        <p:nvSpPr>
          <p:cNvPr id="3993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i="1" dirty="0">
                <a:ea typeface="MS PGothic" charset="-128"/>
              </a:rPr>
              <a:t>Singleton: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en-US" i="1" dirty="0">
                <a:ea typeface="MS PGothic" charset="-128"/>
              </a:rPr>
              <a:t>Making Sure There Is Only one </a:t>
            </a:r>
          </a:p>
          <a:p>
            <a:pPr lvl="1"/>
            <a:endParaRPr lang="en-US" altLang="en-US" dirty="0">
              <a:ea typeface="MS PGothic" charset="-128"/>
            </a:endParaRPr>
          </a:p>
          <a:p>
            <a:r>
              <a:rPr lang="en-US" altLang="en-US" i="1" dirty="0">
                <a:ea typeface="MS PGothic" charset="-128"/>
              </a:rPr>
              <a:t>Observer: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en-US" i="1" dirty="0">
                <a:ea typeface="MS PGothic" charset="-128"/>
              </a:rPr>
              <a:t>Keeping Up with the Times</a:t>
            </a:r>
          </a:p>
          <a:p>
            <a:pPr lvl="1"/>
            <a:endParaRPr lang="en-US" altLang="en-US" i="1" dirty="0">
              <a:ea typeface="MS PGothic" charset="-128"/>
            </a:endParaRPr>
          </a:p>
          <a:p>
            <a:r>
              <a:rPr lang="en-US" altLang="en-US" i="1" dirty="0">
                <a:ea typeface="MS PGothic" charset="-128"/>
              </a:rPr>
              <a:t>Adapter: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en-US" i="1" dirty="0">
                <a:ea typeface="MS PGothic" charset="-128"/>
              </a:rPr>
              <a:t>Filling the gaps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05721A-9521-4C54-9DBB-DE3545353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Woodworking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155BAD-748C-45BE-8739-45B87ECDE0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“Do I need a dovetail joint or a miter joint?”</a:t>
            </a:r>
          </a:p>
          <a:p>
            <a:endParaRPr lang="en-US" dirty="0"/>
          </a:p>
          <a:p>
            <a:r>
              <a:rPr lang="en-US" dirty="0"/>
              <a:t>“Do I need to make a joint by cutting in by 45 degrees and then out 45 degrees…?”</a:t>
            </a:r>
          </a:p>
        </p:txBody>
      </p:sp>
      <p:pic>
        <p:nvPicPr>
          <p:cNvPr id="1026" name="Picture 2" descr="How to make a strong non-90 miter joint? | Woodworking Talk">
            <a:extLst>
              <a:ext uri="{FF2B5EF4-FFF2-40B4-BE49-F238E27FC236}">
                <a16:creationId xmlns:a16="http://schemas.microsoft.com/office/drawing/2014/main" id="{0DE988B9-43DE-4B88-A6DF-51419B77BB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6030" y="4340645"/>
            <a:ext cx="2610406" cy="1785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B3BC909-A68E-4DAC-B573-F704B3C450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4151" y="4362328"/>
            <a:ext cx="2906486" cy="1680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1851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94F58-7349-472A-A4CF-33ED22448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Four pieces of a pattern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555165-8208-437B-AD60-6394DE7B1C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Pattern name</a:t>
            </a:r>
          </a:p>
          <a:p>
            <a:r>
              <a:rPr lang="en-US" dirty="0"/>
              <a:t>The problem the pattern solves</a:t>
            </a:r>
          </a:p>
          <a:p>
            <a:r>
              <a:rPr lang="en-US" dirty="0"/>
              <a:t>How to solve the problem</a:t>
            </a:r>
          </a:p>
          <a:p>
            <a:r>
              <a:rPr lang="en-US" dirty="0"/>
              <a:t>The consequences/constraints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39290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99887D-F13F-3744-8116-76AD92080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206005"/>
            <a:ext cx="8229600" cy="1143000"/>
          </a:xfrm>
        </p:spPr>
        <p:txBody>
          <a:bodyPr/>
          <a:lstStyle/>
          <a:p>
            <a:r>
              <a:rPr lang="en-US" dirty="0"/>
              <a:t>Many patterns out there!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51D328F-02C5-9B4F-8495-93F46739F7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12172" y="1304060"/>
            <a:ext cx="4313760" cy="488350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509133A-A0B4-F541-A397-B1F78856EC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4031" y="1304059"/>
            <a:ext cx="3883269" cy="4883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3905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897C0D-CBD3-43D0-A228-DDB231804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 of a pattern from </a:t>
            </a:r>
            <a:r>
              <a:rPr lang="en-US" dirty="0" err="1"/>
              <a:t>GoF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6789E5-8FE2-4BD0-941F-4694EB0F0AF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b="1" dirty="0"/>
              <a:t>Name</a:t>
            </a:r>
          </a:p>
          <a:p>
            <a:r>
              <a:rPr lang="en-US" b="1" dirty="0"/>
              <a:t>Intent: </a:t>
            </a:r>
            <a:r>
              <a:rPr lang="en-US" dirty="0"/>
              <a:t>What is the purpose?</a:t>
            </a:r>
          </a:p>
          <a:p>
            <a:r>
              <a:rPr lang="en-US" b="1" dirty="0"/>
              <a:t>Problem: </a:t>
            </a:r>
            <a:r>
              <a:rPr lang="en-US" dirty="0"/>
              <a:t>What does it solve?</a:t>
            </a:r>
          </a:p>
          <a:p>
            <a:r>
              <a:rPr lang="en-US" b="1" dirty="0"/>
              <a:t>Solution: </a:t>
            </a:r>
            <a:r>
              <a:rPr lang="en-US" dirty="0"/>
              <a:t>How do we approach the problem?</a:t>
            </a:r>
          </a:p>
          <a:p>
            <a:r>
              <a:rPr lang="en-US" b="1" dirty="0"/>
              <a:t>Participants: </a:t>
            </a:r>
            <a:r>
              <a:rPr lang="en-US" dirty="0"/>
              <a:t>Who is involved?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A1FDE0-5F63-4F94-81E5-6117C7BA6C4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b="1" dirty="0"/>
              <a:t>Consequences: </a:t>
            </a:r>
            <a:r>
              <a:rPr lang="en-US" dirty="0"/>
              <a:t>What is the effect of the pattern?</a:t>
            </a:r>
          </a:p>
          <a:p>
            <a:r>
              <a:rPr lang="en-US" b="1" dirty="0"/>
              <a:t>Implementation: </a:t>
            </a:r>
            <a:r>
              <a:rPr lang="en-US" dirty="0"/>
              <a:t>Examples to implement </a:t>
            </a:r>
            <a:r>
              <a:rPr lang="en-US" b="1" dirty="0"/>
              <a:t>Structure: </a:t>
            </a:r>
            <a:r>
              <a:rPr lang="en-US" dirty="0"/>
              <a:t>Class diagram</a:t>
            </a:r>
          </a:p>
        </p:txBody>
      </p:sp>
    </p:spTree>
    <p:extLst>
      <p:ext uri="{BB962C8B-B14F-4D97-AF65-F5344CB8AC3E}">
        <p14:creationId xmlns:p14="http://schemas.microsoft.com/office/powerpoint/2010/main" val="2470551203"/>
      </p:ext>
    </p:extLst>
  </p:cSld>
  <p:clrMapOvr>
    <a:masterClrMapping/>
  </p:clrMapOvr>
</p:sld>
</file>

<file path=ppt/theme/theme1.xml><?xml version="1.0" encoding="utf-8"?>
<a:theme xmlns:a="http://schemas.openxmlformats.org/drawingml/2006/main" name="Black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 w="127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 Black .thmx</Template>
  <TotalTime>28297</TotalTime>
  <Words>1253</Words>
  <Application>Microsoft Macintosh PowerPoint</Application>
  <PresentationFormat>On-screen Show (4:3)</PresentationFormat>
  <Paragraphs>468</Paragraphs>
  <Slides>55</Slides>
  <Notes>11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1" baseType="lpstr">
      <vt:lpstr>Arial</vt:lpstr>
      <vt:lpstr>Arial Narrow</vt:lpstr>
      <vt:lpstr>Calibri</vt:lpstr>
      <vt:lpstr>Comic Sans MS</vt:lpstr>
      <vt:lpstr>Courier New</vt:lpstr>
      <vt:lpstr>Black</vt:lpstr>
      <vt:lpstr>Design Patterns  Observer, Singleton, &amp; Adapter</vt:lpstr>
      <vt:lpstr>Design Patterns</vt:lpstr>
      <vt:lpstr>Iterative Development Process</vt:lpstr>
      <vt:lpstr>This Lecture</vt:lpstr>
      <vt:lpstr>Benefits</vt:lpstr>
      <vt:lpstr>Woodworking example</vt:lpstr>
      <vt:lpstr>Four pieces of a pattern</vt:lpstr>
      <vt:lpstr>Many patterns out there!</vt:lpstr>
      <vt:lpstr>Features of a pattern from GoF</vt:lpstr>
      <vt:lpstr>Categories of patterns</vt:lpstr>
      <vt:lpstr>Running Example: Vols Dining</vt:lpstr>
      <vt:lpstr>Vols Dining Web App</vt:lpstr>
      <vt:lpstr>PowerPoint Presentation</vt:lpstr>
      <vt:lpstr>PowerPoint Presentation</vt:lpstr>
      <vt:lpstr>Design Problem 1:  Email Notifications</vt:lpstr>
      <vt:lpstr>Chef’s View of Orders</vt:lpstr>
      <vt:lpstr>Existing Class: Subscribers List</vt:lpstr>
      <vt:lpstr>Classes</vt:lpstr>
      <vt:lpstr>Solution: Observer Pattern</vt:lpstr>
      <vt:lpstr>Solution: Observer Pattern</vt:lpstr>
      <vt:lpstr>Side Note: Lots of (Minor) Variations Exist for Design Patterns</vt:lpstr>
      <vt:lpstr>Refactoring.Guru Variant</vt:lpstr>
      <vt:lpstr>Wikipedia Variant #1</vt:lpstr>
      <vt:lpstr>Wikipedia Variant #2</vt:lpstr>
      <vt:lpstr>Application of Observer Pattern</vt:lpstr>
      <vt:lpstr>Application of Observer Pattern</vt:lpstr>
      <vt:lpstr>Application of Observer Pattern</vt:lpstr>
      <vt:lpstr>Application of Observer Pattern</vt:lpstr>
      <vt:lpstr>Application of Observer Pattern</vt:lpstr>
      <vt:lpstr>Application of Observer Pattern</vt:lpstr>
      <vt:lpstr>Application of Observer Pattern</vt:lpstr>
      <vt:lpstr>Application of Observer Pattern</vt:lpstr>
      <vt:lpstr>Application of Observer Pattern</vt:lpstr>
      <vt:lpstr>Application of Observer Pattern</vt:lpstr>
      <vt:lpstr>Scenario: Create Order and Send Email </vt:lpstr>
      <vt:lpstr>How to Apply Observer Pattern</vt:lpstr>
      <vt:lpstr>Other Examples</vt:lpstr>
      <vt:lpstr>PowerPoint Presentation</vt:lpstr>
      <vt:lpstr>Problem</vt:lpstr>
      <vt:lpstr>Existing Class</vt:lpstr>
      <vt:lpstr>Solution: Singleton Pattern</vt:lpstr>
      <vt:lpstr>Application of Singleton Pattern</vt:lpstr>
      <vt:lpstr>Solution: Singleton</vt:lpstr>
      <vt:lpstr>Implementing a Singleton</vt:lpstr>
      <vt:lpstr>Java Implementation</vt:lpstr>
      <vt:lpstr>C++ Implementation</vt:lpstr>
      <vt:lpstr>PowerPoint Presentation</vt:lpstr>
      <vt:lpstr>Goal: To Add Visa Debit Card and Paypal </vt:lpstr>
      <vt:lpstr>Goal: To add VisaPay</vt:lpstr>
      <vt:lpstr>Solution: Adapter</vt:lpstr>
      <vt:lpstr>PowerPoint Presentation</vt:lpstr>
      <vt:lpstr>Control Flow </vt:lpstr>
      <vt:lpstr>Goal: Implement Adapter Pattern</vt:lpstr>
      <vt:lpstr>Benefits of the Adapter pattern</vt:lpstr>
      <vt:lpstr>Summary</vt:lpstr>
    </vt:vector>
  </TitlesOfParts>
  <Company>Oregon State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Scott Fleming</dc:creator>
  <cp:lastModifiedBy>Henley, Austin Zachary</cp:lastModifiedBy>
  <cp:revision>1598</cp:revision>
  <dcterms:created xsi:type="dcterms:W3CDTF">2011-01-26T19:04:03Z</dcterms:created>
  <dcterms:modified xsi:type="dcterms:W3CDTF">2021-10-26T20:06:43Z</dcterms:modified>
</cp:coreProperties>
</file>